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1" r:id="rId5"/>
    <p:sldMasterId id="2147483654" r:id="rId6"/>
  </p:sldMasterIdLst>
  <p:notesMasterIdLst>
    <p:notesMasterId r:id="rId22"/>
  </p:notesMasterIdLst>
  <p:handoutMasterIdLst>
    <p:handoutMasterId r:id="rId23"/>
  </p:handoutMasterIdLst>
  <p:sldIdLst>
    <p:sldId id="299" r:id="rId7"/>
    <p:sldId id="326" r:id="rId8"/>
    <p:sldId id="444" r:id="rId9"/>
    <p:sldId id="445" r:id="rId10"/>
    <p:sldId id="447" r:id="rId11"/>
    <p:sldId id="446" r:id="rId12"/>
    <p:sldId id="327" r:id="rId13"/>
    <p:sldId id="309" r:id="rId14"/>
    <p:sldId id="304" r:id="rId15"/>
    <p:sldId id="318" r:id="rId16"/>
    <p:sldId id="321" r:id="rId17"/>
    <p:sldId id="323" r:id="rId18"/>
    <p:sldId id="324" r:id="rId19"/>
    <p:sldId id="315" r:id="rId20"/>
    <p:sldId id="320" r:id="rId2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DE1"/>
    <a:srgbClr val="F4BD2D"/>
    <a:srgbClr val="E62949"/>
    <a:srgbClr val="008000"/>
    <a:srgbClr val="1ED4DE"/>
    <a:srgbClr val="F07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625234-7E58-4A1C-9497-D9EA3FC7B69E}" v="183" dt="2023-06-12T13:41:24.650"/>
    <p1510:client id="{4AE29AB6-3A59-41E8-871F-7DA1777C4F68}" v="26" dt="2023-06-11T19:14:40.641"/>
    <p1510:client id="{A30DAF20-AD3D-467F-AB27-CB78DBCDA04C}" v="14" dt="2023-06-12T13:11:41.043"/>
    <p1510:client id="{B1DC1433-9890-4FE4-8B2D-28E767F6AD1A}" v="28" dt="2023-06-12T14:38:45.7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89673" autoAdjust="0"/>
  </p:normalViewPr>
  <p:slideViewPr>
    <p:cSldViewPr showGuides="1">
      <p:cViewPr varScale="1">
        <p:scale>
          <a:sx n="127" d="100"/>
          <a:sy n="127" d="100"/>
        </p:scale>
        <p:origin x="103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5850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52B2B-0BBC-4845-BD5C-6186374697E3}" type="datetimeFigureOut">
              <a:rPr lang="ko-KR" altLang="en-US" smtClean="0"/>
              <a:t>2023-06-12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153E3-D943-4A51-8AD5-41FA50EBC5B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95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D4C4A-2440-4834-A6F1-DC21C0BF344A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5EEE1-9345-41FA-8799-714C095EEE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001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5EEE1-9345-41FA-8799-714C095EEE6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41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5EEE1-9345-41FA-8799-714C095EEE6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211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5EEE1-9345-41FA-8799-714C095EEE6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099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5EEE1-9345-41FA-8799-714C095EEE6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463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5EEE1-9345-41FA-8799-714C095EEE6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357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5EEE1-9345-41FA-8799-714C095EEE6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483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5EEE1-9345-41FA-8799-714C095EEE6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469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5EEE1-9345-41FA-8799-714C095EEE6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187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/>
              <a:t>Obrazy wskaźnikowe mogą wspomagać inwentaryzację i projektowanie elementów </a:t>
            </a:r>
            <a:r>
              <a:rPr lang="pl-PL" dirty="0"/>
              <a:t>zielonej i błękitnej infrastruktury. Zamieszczone przykłady prezentują wyniki automatycznej detekcji roślinności poprzez wyznaczenie zakresów wartości NDVI dla obrazu satelitarnego Sentinel-2 na dwóch obszarach: wiejskim po lewej i miejskim po prawej stronie. Na obrazach przedstawione są różne</a:t>
            </a:r>
            <a:r>
              <a:rPr lang="pl-PL" baseline="0" dirty="0"/>
              <a:t> zakresy wskaźnika NDVI uwidocznione w postaci maski w kolorze zielonym. Dobór przedziału wartości wskaźnika pozwala na prawidłowe wskazanie obszarów z roślinnością. Tu dla obu obszarów wskazano ten sam przedział wartości NDVI tj. od 0,5 do 1 (obrazy w żółtych ramkach) determinujący elementy zielonej infrastruktury.</a:t>
            </a:r>
            <a:endParaRPr lang="pl-PL" dirty="0"/>
          </a:p>
          <a:p>
            <a:endParaRPr lang="pl-PL" dirty="0"/>
          </a:p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5EEE1-9345-41FA-8799-714C095EEE6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388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solidFill>
                  <a:prstClr val="black"/>
                </a:solidFill>
              </a:rPr>
              <a:t>Obszary wód pozyskane z kanału NIR obrazu</a:t>
            </a:r>
            <a:r>
              <a:rPr lang="pl-PL" baseline="0" dirty="0">
                <a:solidFill>
                  <a:prstClr val="black"/>
                </a:solidFill>
              </a:rPr>
              <a:t> </a:t>
            </a:r>
            <a:r>
              <a:rPr lang="pl-PL" dirty="0">
                <a:solidFill>
                  <a:prstClr val="black"/>
                </a:solidFill>
              </a:rPr>
              <a:t>Sentinel-2 poprzez wskazanie wartości progowych tu: od 0 do 800. </a:t>
            </a:r>
            <a:r>
              <a:rPr lang="pl-PL" dirty="0"/>
              <a:t>Najlepszą dokładność uzyskano na poziomie 83%-92%, choć zdarzały się nieliczne przypadki niższej dokładności</a:t>
            </a:r>
            <a:r>
              <a:rPr lang="pl-PL" baseline="0" dirty="0"/>
              <a:t> poniżej 50%. Wydaje się, że lepsze rezultaty można uzyskać przez progowanie przetworzonych obrazów radarowych, co zostanie przedstawione w dalszej części prezentacji. </a:t>
            </a:r>
            <a:endParaRPr lang="pl-PL" dirty="0"/>
          </a:p>
          <a:p>
            <a:endParaRPr lang="pl-PL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5EEE1-9345-41FA-8799-714C095EEE6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199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Innym przykładem wykorzystania identyfikacji zielonej i błękitnej infrastruktury jest analiza</a:t>
            </a:r>
            <a:r>
              <a:rPr lang="pl-PL" baseline="0" dirty="0"/>
              <a:t> spełnienia kryteriów w zakresie jej funkcji zdrowotnej, społecznej i rekreacyjnej. Na ilustracji po lewej stronie przedstawiono analizę budynków w bezpośrednim sąsiedztwie dróg bez otoczenia roślinnością wysoką – budynki oznaczono kolorem czerwonym. Te, które spełniają kryterium odległości i/lub otoczenia roślinnością wysoką oznaczono kolorem zielonym. To pozwala na zaprojektowanie nowych </a:t>
            </a:r>
            <a:r>
              <a:rPr lang="pl-PL" baseline="0" dirty="0" err="1"/>
              <a:t>nasadzeń</a:t>
            </a:r>
            <a:r>
              <a:rPr lang="pl-PL" baseline="0" dirty="0"/>
              <a:t> drzew lub wskazanie stref ochronnych.</a:t>
            </a:r>
          </a:p>
          <a:p>
            <a:r>
              <a:rPr lang="pl-PL" baseline="0" dirty="0"/>
              <a:t>Na ilustracji po prawej stronie zaprezentowano budynki z dobrym dostępem do parku (w kolorze zielonym) oraz te, które leżą w dalszej strefie czasowej dojścia do wejść parkowych tj. powyżej 3 min drogi oznaczone kolorem czerwonym. Taka analiza pozwala zaprojektować kolejne elementy zieleni albo zmodyfikować istniejące np. dodać wejścia do parku lub przejścia przez arterie komunikacyjne.</a:t>
            </a:r>
            <a:endParaRPr lang="pl-PL" dirty="0"/>
          </a:p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5EEE1-9345-41FA-8799-714C095EEE6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317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Na podstawie zinwentaryzowanej i zaktualizowanej w oparciu o dane satelitarne zielonej i błękitnej infrastruktury można</a:t>
            </a:r>
            <a:r>
              <a:rPr lang="pl-PL" baseline="0" dirty="0"/>
              <a:t> wykonać szereg różnych analiz np. dotyczących rozmieszczenia przestrzennego </a:t>
            </a:r>
            <a:r>
              <a:rPr lang="pl-PL" dirty="0"/>
              <a:t>zielonej i błękitnej infrastruktury </a:t>
            </a:r>
            <a:r>
              <a:rPr lang="pl-PL" baseline="0" dirty="0"/>
              <a:t> i oceny procentowego udziału jej elementów w badanym obszarze. Takie rozmieszczenie przestrzenne z podziałem na klasy przedstawiają zamieszczone przykładowe kartogramy dla obszaru miejskiego - dzielnica Łodzi – Widzew – po lewej stronie oraz dla obszaru miejsko-wiejskiego gmina Brwinów – po prawej stronie.</a:t>
            </a:r>
            <a:endParaRPr lang="pl-PL" dirty="0"/>
          </a:p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5EEE1-9345-41FA-8799-714C095EEE6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110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aseline="0" dirty="0"/>
              <a:t>Podobne analizy można przeprowadzać na dużo mniejszych obszarach np. lokalnie dla pojedynczego miasta czy regionu z wykorzystaniem mniejszej liczby obrazów. </a:t>
            </a:r>
          </a:p>
          <a:p>
            <a:r>
              <a:rPr lang="pl-PL" dirty="0"/>
              <a:t>Na przedstawionym przykładzie zaprezentowano dwie mapy pokrycia terenu opracowane dla miasta Zielona Góra</a:t>
            </a:r>
            <a:r>
              <a:rPr lang="pl-PL" baseline="0" dirty="0"/>
              <a:t> z dwóch okresów:</a:t>
            </a:r>
            <a:r>
              <a:rPr lang="pl-PL" dirty="0"/>
              <a:t> 1985 i 2016 metodą klasyfikacji nadzorowanej.</a:t>
            </a:r>
            <a:r>
              <a:rPr lang="pl-PL" baseline="0" dirty="0"/>
              <a:t> Wykorzystano do tego opracowania dane z Landsat-5 (rok 1985) oraz z Sentinel-2 (rok 2016). Dla obu dat wykonano mapy z 6 klasami pokrycia terenu umożliwiającymi porównanie i analizę zmian. Widać ubytek obszarów zalesionych oraz zabudowy luźnej na rzecz zabudowy zwartej. Mapy wytworzone w procesie klasyfikacji pozwalają na prowadzenie dalszych analiz statystycznych i porównania zasięgów klas.</a:t>
            </a:r>
            <a:endParaRPr lang="pl-PL" dirty="0"/>
          </a:p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5EEE1-9345-41FA-8799-714C095EEE6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85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ocena dostępności pieszej uczniów do szkół podstawowych dla dwóch wariantów lokalizacji nowej szkoły w Markach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5EEE1-9345-41FA-8799-714C095EEE6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943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pedestrain</a:t>
            </a:r>
            <a:r>
              <a:rPr lang="pl-PL" dirty="0"/>
              <a:t> </a:t>
            </a:r>
            <a:r>
              <a:rPr lang="pl-PL" dirty="0" err="1"/>
              <a:t>paths</a:t>
            </a:r>
            <a:r>
              <a:rPr lang="pl-PL" dirty="0"/>
              <a:t> – </a:t>
            </a:r>
            <a:r>
              <a:rPr lang="pl-PL" dirty="0" err="1"/>
              <a:t>updated</a:t>
            </a:r>
            <a:r>
              <a:rPr lang="pl-PL" dirty="0"/>
              <a:t> in OSM </a:t>
            </a:r>
            <a:r>
              <a:rPr lang="pl-PL" dirty="0" err="1"/>
              <a:t>etitors</a:t>
            </a:r>
            <a:endParaRPr lang="pl-PL" dirty="0"/>
          </a:p>
          <a:p>
            <a:r>
              <a:rPr lang="pl-PL" dirty="0" err="1"/>
              <a:t>whole</a:t>
            </a:r>
            <a:r>
              <a:rPr lang="pl-PL" dirty="0"/>
              <a:t> </a:t>
            </a:r>
            <a:r>
              <a:rPr lang="pl-PL" dirty="0" err="1"/>
              <a:t>world</a:t>
            </a:r>
            <a:r>
              <a:rPr lang="pl-PL" dirty="0"/>
              <a:t> </a:t>
            </a:r>
            <a:r>
              <a:rPr lang="pl-PL" dirty="0" err="1"/>
              <a:t>uses</a:t>
            </a:r>
            <a:r>
              <a:rPr lang="pl-PL" dirty="0"/>
              <a:t> OSM data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5EEE1-9345-41FA-8799-714C095EEE6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38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 hasCustomPrompt="1"/>
          </p:nvPr>
        </p:nvSpPr>
        <p:spPr>
          <a:xfrm>
            <a:off x="0" y="627534"/>
            <a:ext cx="9144000" cy="533308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3F0AB86-7940-4230-BC06-4EF20DC497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203598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baseline="0">
                <a:solidFill>
                  <a:schemeClr val="tx1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461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9144000" cy="2716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2024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48178" y="557440"/>
            <a:ext cx="2592000" cy="40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12448" y="557440"/>
            <a:ext cx="2592000" cy="40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280313" y="557440"/>
            <a:ext cx="2592000" cy="403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208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059900" y="1"/>
            <a:ext cx="30242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572100" y="2571750"/>
            <a:ext cx="1512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059900" y="2571750"/>
            <a:ext cx="1512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6476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426012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53804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298220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6261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6912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>
            <a:extLst>
              <a:ext uri="{FF2B5EF4-FFF2-40B4-BE49-F238E27FC236}">
                <a16:creationId xmlns:a16="http://schemas.microsoft.com/office/drawing/2014/main" id="{C7304401-68B8-4E0E-A9DB-540B76DF928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563888" y="638650"/>
            <a:ext cx="4320480" cy="4504851"/>
          </a:xfrm>
          <a:custGeom>
            <a:avLst/>
            <a:gdLst>
              <a:gd name="connsiteX0" fmla="*/ 2160240 w 4320480"/>
              <a:gd name="connsiteY0" fmla="*/ 0 h 4504851"/>
              <a:gd name="connsiteX1" fmla="*/ 4320480 w 4320480"/>
              <a:gd name="connsiteY1" fmla="*/ 4504851 h 4504851"/>
              <a:gd name="connsiteX2" fmla="*/ 0 w 4320480"/>
              <a:gd name="connsiteY2" fmla="*/ 4504851 h 450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0480" h="4504851">
                <a:moveTo>
                  <a:pt x="2160240" y="0"/>
                </a:moveTo>
                <a:lnTo>
                  <a:pt x="4320480" y="4504851"/>
                </a:lnTo>
                <a:lnTo>
                  <a:pt x="0" y="45048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D2ABAD60-FE41-4786-B9AF-4454375D212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635630" y="1"/>
            <a:ext cx="3508370" cy="4339267"/>
          </a:xfrm>
          <a:custGeom>
            <a:avLst/>
            <a:gdLst>
              <a:gd name="connsiteX0" fmla="*/ 0 w 3508370"/>
              <a:gd name="connsiteY0" fmla="*/ 0 h 4339267"/>
              <a:gd name="connsiteX1" fmla="*/ 3508370 w 3508370"/>
              <a:gd name="connsiteY1" fmla="*/ 0 h 4339267"/>
              <a:gd name="connsiteX2" fmla="*/ 3504823 w 3508370"/>
              <a:gd name="connsiteY2" fmla="*/ 1594801 h 4339267"/>
              <a:gd name="connsiteX3" fmla="*/ 2097974 w 3508370"/>
              <a:gd name="connsiteY3" fmla="*/ 4339267 h 433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370" h="4339267">
                <a:moveTo>
                  <a:pt x="0" y="0"/>
                </a:moveTo>
                <a:lnTo>
                  <a:pt x="3508370" y="0"/>
                </a:lnTo>
                <a:cubicBezTo>
                  <a:pt x="3507188" y="531600"/>
                  <a:pt x="3506005" y="1063201"/>
                  <a:pt x="3504823" y="1594801"/>
                </a:cubicBezTo>
                <a:lnTo>
                  <a:pt x="2097974" y="43392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2180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5076056" cy="51435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5729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45239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ounded Rectangle 15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7" name="Half Frame 16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5604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A9A5BCC-FDE8-DD92-1EA5-D9946DB143F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668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10"/>
          <p:cNvSpPr/>
          <p:nvPr userDrawn="1"/>
        </p:nvSpPr>
        <p:spPr>
          <a:xfrm rot="10800000">
            <a:off x="3222000" y="3337155"/>
            <a:ext cx="2700000" cy="1806344"/>
          </a:xfrm>
          <a:custGeom>
            <a:avLst/>
            <a:gdLst/>
            <a:ahLst/>
            <a:cxnLst/>
            <a:rect l="l" t="t" r="r" b="b"/>
            <a:pathLst>
              <a:path w="2700000" h="1806344">
                <a:moveTo>
                  <a:pt x="456344" y="0"/>
                </a:moveTo>
                <a:lnTo>
                  <a:pt x="2243656" y="0"/>
                </a:lnTo>
                <a:lnTo>
                  <a:pt x="2700000" y="456344"/>
                </a:lnTo>
                <a:lnTo>
                  <a:pt x="1350000" y="1806344"/>
                </a:lnTo>
                <a:lnTo>
                  <a:pt x="0" y="4563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" name="Isosceles Triangle 4"/>
          <p:cNvSpPr/>
          <p:nvPr userDrawn="1"/>
        </p:nvSpPr>
        <p:spPr>
          <a:xfrm rot="10800000">
            <a:off x="3746892" y="0"/>
            <a:ext cx="1650216" cy="812260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4041648" y="99959"/>
            <a:ext cx="1060704" cy="55436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8E48000A-B218-4CCF-8C0E-D9ACDAFA26B8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12000" y="3430238"/>
            <a:ext cx="2520000" cy="1713262"/>
          </a:xfrm>
          <a:custGeom>
            <a:avLst/>
            <a:gdLst>
              <a:gd name="connsiteX0" fmla="*/ 1260000 w 2520000"/>
              <a:gd name="connsiteY0" fmla="*/ 0 h 1713262"/>
              <a:gd name="connsiteX1" fmla="*/ 2520000 w 2520000"/>
              <a:gd name="connsiteY1" fmla="*/ 1260000 h 1713262"/>
              <a:gd name="connsiteX2" fmla="*/ 2066250 w 2520000"/>
              <a:gd name="connsiteY2" fmla="*/ 1713262 h 1713262"/>
              <a:gd name="connsiteX3" fmla="*/ 439730 w 2520000"/>
              <a:gd name="connsiteY3" fmla="*/ 1706453 h 1713262"/>
              <a:gd name="connsiteX4" fmla="*/ 0 w 2520000"/>
              <a:gd name="connsiteY4" fmla="*/ 1260000 h 171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1713262">
                <a:moveTo>
                  <a:pt x="1260000" y="0"/>
                </a:moveTo>
                <a:lnTo>
                  <a:pt x="2520000" y="1260000"/>
                </a:lnTo>
                <a:lnTo>
                  <a:pt x="2066250" y="1713262"/>
                </a:lnTo>
                <a:lnTo>
                  <a:pt x="439730" y="1706453"/>
                </a:lnTo>
                <a:lnTo>
                  <a:pt x="0" y="12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5305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A9A5BCC-FDE8-DD92-1EA5-D9946DB143F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503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1257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155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10"/>
          <p:cNvSpPr/>
          <p:nvPr userDrawn="1"/>
        </p:nvSpPr>
        <p:spPr>
          <a:xfrm>
            <a:off x="3203848" y="-2322"/>
            <a:ext cx="2700000" cy="1806344"/>
          </a:xfrm>
          <a:custGeom>
            <a:avLst/>
            <a:gdLst/>
            <a:ahLst/>
            <a:cxnLst/>
            <a:rect l="l" t="t" r="r" b="b"/>
            <a:pathLst>
              <a:path w="2700000" h="1806344">
                <a:moveTo>
                  <a:pt x="456344" y="0"/>
                </a:moveTo>
                <a:lnTo>
                  <a:pt x="2243656" y="0"/>
                </a:lnTo>
                <a:lnTo>
                  <a:pt x="2700000" y="456344"/>
                </a:lnTo>
                <a:lnTo>
                  <a:pt x="1350000" y="1806344"/>
                </a:lnTo>
                <a:lnTo>
                  <a:pt x="0" y="4563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" name="Isosceles Triangle 4"/>
          <p:cNvSpPr/>
          <p:nvPr userDrawn="1"/>
        </p:nvSpPr>
        <p:spPr>
          <a:xfrm>
            <a:off x="3746892" y="4331240"/>
            <a:ext cx="1650216" cy="812260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 userDrawn="1"/>
        </p:nvSpPr>
        <p:spPr>
          <a:xfrm>
            <a:off x="4041648" y="4493810"/>
            <a:ext cx="1060704" cy="55436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28FC5FB3-D739-474A-9148-1ABF4FC2769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293848" y="1"/>
            <a:ext cx="2520000" cy="1711155"/>
          </a:xfrm>
          <a:custGeom>
            <a:avLst/>
            <a:gdLst>
              <a:gd name="connsiteX0" fmla="*/ 442968 w 2520000"/>
              <a:gd name="connsiteY0" fmla="*/ 0 h 1711155"/>
              <a:gd name="connsiteX1" fmla="*/ 985757 w 2520000"/>
              <a:gd name="connsiteY1" fmla="*/ 0 h 1711155"/>
              <a:gd name="connsiteX2" fmla="*/ 2080270 w 2520000"/>
              <a:gd name="connsiteY2" fmla="*/ 4702 h 1711155"/>
              <a:gd name="connsiteX3" fmla="*/ 2520000 w 2520000"/>
              <a:gd name="connsiteY3" fmla="*/ 451155 h 1711155"/>
              <a:gd name="connsiteX4" fmla="*/ 1260000 w 2520000"/>
              <a:gd name="connsiteY4" fmla="*/ 1711155 h 1711155"/>
              <a:gd name="connsiteX5" fmla="*/ 0 w 2520000"/>
              <a:gd name="connsiteY5" fmla="*/ 451155 h 17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1711155">
                <a:moveTo>
                  <a:pt x="442968" y="0"/>
                </a:moveTo>
                <a:lnTo>
                  <a:pt x="985757" y="0"/>
                </a:lnTo>
                <a:lnTo>
                  <a:pt x="2080270" y="4702"/>
                </a:lnTo>
                <a:lnTo>
                  <a:pt x="2520000" y="451155"/>
                </a:lnTo>
                <a:lnTo>
                  <a:pt x="1260000" y="1711155"/>
                </a:lnTo>
                <a:lnTo>
                  <a:pt x="0" y="4511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945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65878" y="1176692"/>
            <a:ext cx="1871760" cy="30512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612855" y="1176061"/>
            <a:ext cx="1871760" cy="30512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659832" y="1175430"/>
            <a:ext cx="1871760" cy="30512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706810" y="1174799"/>
            <a:ext cx="1871760" cy="30512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25475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66407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872452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919429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497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754" y="451443"/>
            <a:ext cx="3282039" cy="327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363708" y="584771"/>
            <a:ext cx="2991584" cy="20767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43454" y="1295867"/>
            <a:ext cx="3055840" cy="2231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4814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DB0EB58-1471-C95D-052D-FABFB5AC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95487"/>
            <a:ext cx="8856984" cy="43204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C7DE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99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21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2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15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7" r:id="rId3"/>
    <p:sldLayoutId id="2147483671" r:id="rId4"/>
    <p:sldLayoutId id="2147483658" r:id="rId5"/>
    <p:sldLayoutId id="2147483659" r:id="rId6"/>
    <p:sldLayoutId id="2147483673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75" r:id="rId15"/>
    <p:sldLayoutId id="2147483674" r:id="rId16"/>
    <p:sldLayoutId id="2147483676" r:id="rId17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70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46972"/>
            <a:ext cx="9144000" cy="44060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pl-PL" altLang="ko-KR" sz="2800" spc="200" dirty="0">
                <a:latin typeface="Calibri Light" panose="020F0302020204030204" pitchFamily="34" charset="0"/>
                <a:ea typeface="맑은 고딕" pitchFamily="50" charset="-127"/>
                <a:cs typeface="Calibri Light" panose="020F0302020204030204" pitchFamily="34" charset="0"/>
              </a:rPr>
              <a:t>Od danych do zmiany</a:t>
            </a:r>
            <a:endParaRPr lang="en-US" altLang="ko-KR" sz="2800" spc="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2355750"/>
            <a:ext cx="9143999" cy="936080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altLang="ko-KR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Anna Fijałkowska</a:t>
            </a:r>
            <a:r>
              <a:rPr lang="pl-PL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Joanna Pluto-Kossakowska</a:t>
            </a:r>
            <a:endParaRPr lang="pl-PL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Zakład Fotogrametrii, Teledetekcji i Systemów Informacji Przestrzennej</a:t>
            </a:r>
            <a:br>
              <a:rPr lang="pl-PL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Wirtualne Laboratorium Modelowania Geoinformacji dla Miast (VCITYLAB)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6E8F153-FD9A-4EB9-F12E-A720DD4DBD32}"/>
              </a:ext>
            </a:extLst>
          </p:cNvPr>
          <p:cNvSpPr txBox="1"/>
          <p:nvPr/>
        </p:nvSpPr>
        <p:spPr>
          <a:xfrm>
            <a:off x="251519" y="1165008"/>
            <a:ext cx="86409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altLang="ko-KR" sz="28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맑은 고딕" pitchFamily="50" charset="-127"/>
                <a:cs typeface="Calibri Light" panose="020F0302020204030204" pitchFamily="34" charset="0"/>
              </a:rPr>
              <a:t>Jak wykorzystać technologie GIS </a:t>
            </a:r>
            <a:br>
              <a:rPr lang="pl-PL" altLang="ko-KR" sz="28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맑은 고딕" pitchFamily="50" charset="-127"/>
                <a:cs typeface="Calibri Light" panose="020F0302020204030204" pitchFamily="34" charset="0"/>
              </a:rPr>
            </a:br>
            <a:r>
              <a:rPr lang="pl-PL" altLang="ko-KR" sz="28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맑은 고딕" pitchFamily="50" charset="-127"/>
                <a:cs typeface="Calibri Light" panose="020F0302020204030204" pitchFamily="34" charset="0"/>
              </a:rPr>
              <a:t>w zarządzaniu miastem?</a:t>
            </a:r>
            <a:endParaRPr lang="pl-PL" sz="2800" b="1" spc="2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맑은 고딕" pitchFamily="50" charset="-127"/>
              <a:cs typeface="Calibri Light" panose="020F0302020204030204" pitchFamily="34" charset="0"/>
            </a:endParaRPr>
          </a:p>
        </p:txBody>
      </p:sp>
      <p:pic>
        <p:nvPicPr>
          <p:cNvPr id="10" name="Obraz 9" descr="WGiK-znak.png">
            <a:extLst>
              <a:ext uri="{FF2B5EF4-FFF2-40B4-BE49-F238E27FC236}">
                <a16:creationId xmlns:a16="http://schemas.microsoft.com/office/drawing/2014/main" id="{842443AA-DB6C-4EF9-9FC7-FA37867189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371950"/>
            <a:ext cx="2742723" cy="720000"/>
          </a:xfrm>
          <a:prstGeom prst="rect">
            <a:avLst/>
          </a:prstGeom>
        </p:spPr>
      </p:pic>
      <p:pic>
        <p:nvPicPr>
          <p:cNvPr id="17" name="Obraz 16" descr="Obraz zawierający Grafika, krąg, clipart, kreatywność&#10;&#10;Opis wygenerowany automatycznie">
            <a:extLst>
              <a:ext uri="{FF2B5EF4-FFF2-40B4-BE49-F238E27FC236}">
                <a16:creationId xmlns:a16="http://schemas.microsoft.com/office/drawing/2014/main" id="{F31ED7CA-C3CF-B89A-6226-E1B136CB5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058" y="4434333"/>
            <a:ext cx="631527" cy="595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8434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66CD2C5-8A8E-C630-B15F-1B26275DF073}"/>
              </a:ext>
            </a:extLst>
          </p:cNvPr>
          <p:cNvSpPr txBox="1"/>
          <p:nvPr/>
        </p:nvSpPr>
        <p:spPr>
          <a:xfrm>
            <a:off x="212286" y="19548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1C7D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Wskaźniki jakości życia w miastach</a:t>
            </a:r>
            <a:endParaRPr lang="en-US" sz="2400" dirty="0">
              <a:solidFill>
                <a:srgbClr val="1C7DE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AD38863-DBDA-310F-2448-274C7B7359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96" y="1055811"/>
            <a:ext cx="3340465" cy="3240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3DB2241-3977-6234-542B-1E61857AB589}"/>
              </a:ext>
            </a:extLst>
          </p:cNvPr>
          <p:cNvSpPr txBox="1"/>
          <p:nvPr/>
        </p:nvSpPr>
        <p:spPr>
          <a:xfrm>
            <a:off x="323528" y="4262356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dostępność tras pieszych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A581432-5CCE-A831-9CBB-C6A7423C2F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3808" y="1070157"/>
            <a:ext cx="3463669" cy="32400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93E6D02-E378-7CAD-F541-9B7299A89727}"/>
              </a:ext>
            </a:extLst>
          </p:cNvPr>
          <p:cNvSpPr txBox="1"/>
          <p:nvPr/>
        </p:nvSpPr>
        <p:spPr>
          <a:xfrm>
            <a:off x="3175753" y="4262356"/>
            <a:ext cx="18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dostępność parków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49C6A441-7634-977D-0DC6-AF06CF2897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136" y="1091292"/>
            <a:ext cx="3366811" cy="324000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384B49C-61A0-665D-C71B-FE70B96F53C2}"/>
              </a:ext>
            </a:extLst>
          </p:cNvPr>
          <p:cNvSpPr txBox="1"/>
          <p:nvPr/>
        </p:nvSpPr>
        <p:spPr>
          <a:xfrm>
            <a:off x="6012160" y="4254821"/>
            <a:ext cx="2639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dostępność obiektów i usług (POI)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113314FA-4F92-7235-D66C-CE6EA65CA276}"/>
              </a:ext>
            </a:extLst>
          </p:cNvPr>
          <p:cNvGrpSpPr/>
          <p:nvPr/>
        </p:nvGrpSpPr>
        <p:grpSpPr>
          <a:xfrm>
            <a:off x="161294" y="131022"/>
            <a:ext cx="928018" cy="1954381"/>
            <a:chOff x="161294" y="131022"/>
            <a:chExt cx="928018" cy="1954381"/>
          </a:xfrm>
        </p:grpSpPr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50F4F90E-B3B3-75BF-DFFE-B1389C60C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161294" y="131022"/>
              <a:ext cx="262339" cy="19205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2A9BC91D-57F7-5BCC-29DC-95C15D189451}"/>
                </a:ext>
              </a:extLst>
            </p:cNvPr>
            <p:cNvSpPr txBox="1"/>
            <p:nvPr/>
          </p:nvSpPr>
          <p:spPr>
            <a:xfrm>
              <a:off x="433363" y="131022"/>
              <a:ext cx="655949" cy="1954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dirty="0"/>
                <a:t>wysoka</a:t>
              </a:r>
            </a:p>
            <a:p>
              <a:pPr algn="ctr"/>
              <a:endParaRPr lang="pl-PL" sz="1100" dirty="0"/>
            </a:p>
            <a:p>
              <a:pPr algn="ctr"/>
              <a:endParaRPr lang="pl-PL" sz="1100" dirty="0"/>
            </a:p>
            <a:p>
              <a:pPr algn="ctr"/>
              <a:endParaRPr lang="pl-PL" sz="1100" dirty="0"/>
            </a:p>
            <a:p>
              <a:pPr algn="ctr"/>
              <a:endParaRPr lang="pl-PL" sz="1100" dirty="0"/>
            </a:p>
            <a:p>
              <a:pPr algn="ctr"/>
              <a:endParaRPr lang="pl-PL" sz="1100" dirty="0"/>
            </a:p>
            <a:p>
              <a:pPr algn="ctr"/>
              <a:endParaRPr lang="pl-PL" sz="1100" dirty="0"/>
            </a:p>
            <a:p>
              <a:pPr algn="ctr"/>
              <a:endParaRPr lang="pl-PL" sz="1100" dirty="0"/>
            </a:p>
            <a:p>
              <a:pPr algn="ctr"/>
              <a:endParaRPr lang="pl-PL" sz="1100" dirty="0"/>
            </a:p>
            <a:p>
              <a:pPr algn="ctr"/>
              <a:endParaRPr lang="pl-PL" sz="1100" dirty="0"/>
            </a:p>
            <a:p>
              <a:pPr algn="ctr"/>
              <a:r>
                <a:rPr lang="pl-PL" sz="1100" dirty="0"/>
                <a:t>niska</a:t>
              </a:r>
            </a:p>
          </p:txBody>
        </p:sp>
        <p:cxnSp>
          <p:nvCxnSpPr>
            <p:cNvPr id="18" name="Łącznik prosty ze strzałką 17">
              <a:extLst>
                <a:ext uri="{FF2B5EF4-FFF2-40B4-BE49-F238E27FC236}">
                  <a16:creationId xmlns:a16="http://schemas.microsoft.com/office/drawing/2014/main" id="{5183FA4D-DF58-83A4-5041-0B54ACC69BEC}"/>
                </a:ext>
              </a:extLst>
            </p:cNvPr>
            <p:cNvCxnSpPr/>
            <p:nvPr/>
          </p:nvCxnSpPr>
          <p:spPr>
            <a:xfrm>
              <a:off x="755576" y="411510"/>
              <a:ext cx="0" cy="14163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7914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44572E1-D66D-5C19-0F8E-9C5A3226146A}"/>
              </a:ext>
            </a:extLst>
          </p:cNvPr>
          <p:cNvSpPr txBox="1"/>
          <p:nvPr/>
        </p:nvSpPr>
        <p:spPr>
          <a:xfrm>
            <a:off x="212286" y="19548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1C7D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Planowanie komunikacji miejskiej – trasa autobusu i przystanki</a:t>
            </a:r>
            <a:endParaRPr lang="en-US" sz="2400" dirty="0">
              <a:solidFill>
                <a:srgbClr val="1C7DE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77F6876-22BE-B65C-6747-EA71C18E4D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54" y="771550"/>
            <a:ext cx="5614382" cy="396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669A974-5892-9D8A-370D-06CF34A8F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010" y="1813844"/>
            <a:ext cx="4116990" cy="93974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2480CE7-9EF3-ED35-E0B5-12CAB743155B}"/>
              </a:ext>
            </a:extLst>
          </p:cNvPr>
          <p:cNvSpPr/>
          <p:nvPr/>
        </p:nvSpPr>
        <p:spPr>
          <a:xfrm>
            <a:off x="6543651" y="4599335"/>
            <a:ext cx="239340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050" i="1" dirty="0">
                <a:solidFill>
                  <a:srgbClr val="2D4697"/>
                </a:solidFill>
              </a:rPr>
              <a:t>Źródło: Kaczorowski J., 2022</a:t>
            </a:r>
            <a:endParaRPr lang="pl-PL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A1021A9-E814-3FB7-0823-8BF11D6A02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650" y="3075806"/>
            <a:ext cx="3239551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40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44572E1-D66D-5C19-0F8E-9C5A3226146A}"/>
              </a:ext>
            </a:extLst>
          </p:cNvPr>
          <p:cNvSpPr txBox="1"/>
          <p:nvPr/>
        </p:nvSpPr>
        <p:spPr>
          <a:xfrm>
            <a:off x="212286" y="19548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1C7D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Planowanie stacji roweru miejskiego</a:t>
            </a:r>
            <a:endParaRPr lang="en-US" sz="2400" dirty="0">
              <a:solidFill>
                <a:srgbClr val="1C7DE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70F6D93E-DF24-595A-8352-70809A12278E}"/>
              </a:ext>
            </a:extLst>
          </p:cNvPr>
          <p:cNvSpPr/>
          <p:nvPr/>
        </p:nvSpPr>
        <p:spPr>
          <a:xfrm>
            <a:off x="4813377" y="4599335"/>
            <a:ext cx="41236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050" i="1" dirty="0">
                <a:solidFill>
                  <a:srgbClr val="2D4697"/>
                </a:solidFill>
              </a:rPr>
              <a:t>Źródło: Fijałkowska A., </a:t>
            </a:r>
            <a:r>
              <a:rPr lang="pl-PL" sz="1050" i="1" dirty="0" err="1">
                <a:solidFill>
                  <a:srgbClr val="2D4697"/>
                </a:solidFill>
              </a:rPr>
              <a:t>Mitrowska</a:t>
            </a:r>
            <a:r>
              <a:rPr lang="pl-PL" sz="1050" i="1" dirty="0">
                <a:solidFill>
                  <a:srgbClr val="2D4697"/>
                </a:solidFill>
              </a:rPr>
              <a:t> M., Chmiel J., 2018</a:t>
            </a:r>
            <a:endParaRPr lang="pl-PL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31B1CB43-29D2-92FD-05CF-DD3201C940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2304" y="668469"/>
            <a:ext cx="3815660" cy="39600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81D5F033-DFC3-03F8-668F-512BF5EC49A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668469"/>
            <a:ext cx="386308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61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44572E1-D66D-5C19-0F8E-9C5A3226146A}"/>
              </a:ext>
            </a:extLst>
          </p:cNvPr>
          <p:cNvSpPr txBox="1"/>
          <p:nvPr/>
        </p:nvSpPr>
        <p:spPr>
          <a:xfrm>
            <a:off x="179512" y="0"/>
            <a:ext cx="878497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400" dirty="0">
                <a:solidFill>
                  <a:srgbClr val="1C7DE1"/>
                </a:solidFill>
                <a:latin typeface="Calibri"/>
                <a:ea typeface="+mj-ea"/>
                <a:cs typeface="Calibri"/>
              </a:rPr>
              <a:t>Analizy nasłoneczniania i zacieniania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158DDFC-1F08-8232-BB76-B1684A063B5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610" y="1465208"/>
            <a:ext cx="4204723" cy="31129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26F834-E951-6BB8-8D48-10D7D5240B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18" y="771550"/>
            <a:ext cx="1860220" cy="12368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390D6DD-60CF-9CD5-4DB5-6B29FE939664}"/>
              </a:ext>
            </a:extLst>
          </p:cNvPr>
          <p:cNvSpPr txBox="1"/>
          <p:nvPr/>
        </p:nvSpPr>
        <p:spPr>
          <a:xfrm>
            <a:off x="35496" y="2008399"/>
            <a:ext cx="14219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https://mlsystem.pl/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D35DB05-0ED0-9A91-12D4-CB82EC0B8B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905" y="411510"/>
            <a:ext cx="2520000" cy="215718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87C8726-DB96-8DBB-08DD-723521FB4E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905" y="2643758"/>
            <a:ext cx="2520000" cy="21984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1C0BEC3B-D794-6082-4C61-DD288D8F14EA}"/>
              </a:ext>
            </a:extLst>
          </p:cNvPr>
          <p:cNvSpPr/>
          <p:nvPr/>
        </p:nvSpPr>
        <p:spPr>
          <a:xfrm>
            <a:off x="4900495" y="4872644"/>
            <a:ext cx="41236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050" i="1" dirty="0">
                <a:solidFill>
                  <a:srgbClr val="2D4697"/>
                </a:solidFill>
              </a:rPr>
              <a:t>Źródło</a:t>
            </a:r>
            <a:r>
              <a:rPr lang="pl-PL" sz="1050" i="1">
                <a:solidFill>
                  <a:srgbClr val="2D4697"/>
                </a:solidFill>
              </a:rPr>
              <a:t>: Waksmundzka K., 2020</a:t>
            </a:r>
            <a:endParaRPr lang="pl-PL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50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5BC6D78-EC6C-AB32-4F71-23B24523B278}"/>
              </a:ext>
            </a:extLst>
          </p:cNvPr>
          <p:cNvSpPr txBox="1"/>
          <p:nvPr/>
        </p:nvSpPr>
        <p:spPr>
          <a:xfrm>
            <a:off x="323528" y="1971585"/>
            <a:ext cx="867373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b="1" dirty="0">
                <a:solidFill>
                  <a:srgbClr val="000000"/>
                </a:solidFill>
                <a:latin typeface="Calibri"/>
                <a:cs typeface="Calibri"/>
              </a:rPr>
              <a:t>Wyniki analiz przestrzennych </a:t>
            </a:r>
            <a:r>
              <a:rPr lang="pl-PL" dirty="0">
                <a:solidFill>
                  <a:srgbClr val="000000"/>
                </a:solidFill>
                <a:latin typeface="Calibri"/>
                <a:cs typeface="Calibri"/>
              </a:rPr>
              <a:t>są tak </a:t>
            </a:r>
            <a:r>
              <a:rPr lang="pl-PL" dirty="0">
                <a:solidFill>
                  <a:srgbClr val="1C7DE1"/>
                </a:solidFill>
                <a:latin typeface="Calibri"/>
                <a:cs typeface="Calibri"/>
              </a:rPr>
              <a:t>dobre / aktualne / dokładne / szczegółowe / …</a:t>
            </a:r>
          </a:p>
          <a:p>
            <a:pPr algn="ctr"/>
            <a:r>
              <a:rPr lang="pl-PL" dirty="0">
                <a:solidFill>
                  <a:srgbClr val="000000"/>
                </a:solidFill>
                <a:latin typeface="Calibri"/>
                <a:cs typeface="Calibri"/>
              </a:rPr>
              <a:t>są tak dobre / aktualne / dokładne / szczegółowe / …</a:t>
            </a:r>
          </a:p>
          <a:p>
            <a:pPr algn="ctr"/>
            <a:r>
              <a:rPr lang="pl-PL" dirty="0">
                <a:solidFill>
                  <a:srgbClr val="000000"/>
                </a:solidFill>
                <a:latin typeface="Calibri"/>
                <a:cs typeface="Calibri"/>
              </a:rPr>
              <a:t> jak </a:t>
            </a:r>
            <a:r>
              <a:rPr lang="pl-PL" b="1" dirty="0">
                <a:solidFill>
                  <a:srgbClr val="000000"/>
                </a:solidFill>
                <a:latin typeface="Calibri"/>
                <a:cs typeface="Calibri"/>
              </a:rPr>
              <a:t>wykorzystane w nich dane</a:t>
            </a:r>
            <a:r>
              <a:rPr lang="pl-PL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66CD2C5-8A8E-C630-B15F-1B26275DF073}"/>
              </a:ext>
            </a:extLst>
          </p:cNvPr>
          <p:cNvSpPr txBox="1"/>
          <p:nvPr/>
        </p:nvSpPr>
        <p:spPr>
          <a:xfrm>
            <a:off x="212286" y="19548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1C7D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 na koniec …</a:t>
            </a:r>
            <a:endParaRPr lang="en-US" sz="2400" dirty="0">
              <a:solidFill>
                <a:srgbClr val="1C7DE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25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E7D104-8DA8-81AA-E5E1-7097CA6E2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272254"/>
            <a:ext cx="4968552" cy="884466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1C7DE1"/>
                </a:solidFill>
              </a:rPr>
              <a:t>Dziękuję za uwagę</a:t>
            </a:r>
            <a:endParaRPr lang="en-US" dirty="0">
              <a:solidFill>
                <a:srgbClr val="1C7DE1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37DC000-7BC4-C9F7-1C67-973DD4422B59}"/>
              </a:ext>
            </a:extLst>
          </p:cNvPr>
          <p:cNvSpPr txBox="1"/>
          <p:nvPr/>
        </p:nvSpPr>
        <p:spPr>
          <a:xfrm>
            <a:off x="3635896" y="4547324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C7DE1"/>
                </a:solidFill>
              </a:rPr>
              <a:t>anna.fijalkowska@pw.edu.pl	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A077B95-883C-1950-88F7-8189C7EC0FD8}"/>
              </a:ext>
            </a:extLst>
          </p:cNvPr>
          <p:cNvSpPr txBox="1"/>
          <p:nvPr/>
        </p:nvSpPr>
        <p:spPr>
          <a:xfrm>
            <a:off x="1340788" y="2512114"/>
            <a:ext cx="7776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Wirtualne Laboratorium Modelowania Geoinformacji dla Miast (VCITYLAB)</a:t>
            </a:r>
          </a:p>
        </p:txBody>
      </p:sp>
      <p:pic>
        <p:nvPicPr>
          <p:cNvPr id="7" name="Obraz 6" descr="WGiK-znak.png">
            <a:extLst>
              <a:ext uri="{FF2B5EF4-FFF2-40B4-BE49-F238E27FC236}">
                <a16:creationId xmlns:a16="http://schemas.microsoft.com/office/drawing/2014/main" id="{A4F44BBC-06F8-0E2A-4CDC-143CD0C8B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858" y="3651870"/>
            <a:ext cx="2742723" cy="720000"/>
          </a:xfrm>
          <a:prstGeom prst="rect">
            <a:avLst/>
          </a:prstGeom>
        </p:spPr>
      </p:pic>
      <p:pic>
        <p:nvPicPr>
          <p:cNvPr id="8" name="Obraz 7" descr="Obraz zawierający Grafika, krąg, clipart, kreatywność&#10;&#10;Opis wygenerowany automatycznie">
            <a:extLst>
              <a:ext uri="{FF2B5EF4-FFF2-40B4-BE49-F238E27FC236}">
                <a16:creationId xmlns:a16="http://schemas.microsoft.com/office/drawing/2014/main" id="{F1C74944-389F-BAEF-E789-AD906F21E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221692"/>
            <a:ext cx="1008112" cy="950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32800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43308EE-346E-6DAB-A174-8AAD91691881}"/>
              </a:ext>
            </a:extLst>
          </p:cNvPr>
          <p:cNvSpPr txBox="1"/>
          <p:nvPr/>
        </p:nvSpPr>
        <p:spPr>
          <a:xfrm>
            <a:off x="200458" y="19548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1C7D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Źródła danych o miastach</a:t>
            </a:r>
            <a:endParaRPr lang="en-US" sz="2400" dirty="0">
              <a:solidFill>
                <a:srgbClr val="1C7DE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54B2542-62F8-1CB5-03DC-A0BAB30AF572}"/>
              </a:ext>
            </a:extLst>
          </p:cNvPr>
          <p:cNvSpPr txBox="1"/>
          <p:nvPr/>
        </p:nvSpPr>
        <p:spPr>
          <a:xfrm>
            <a:off x="279533" y="826751"/>
            <a:ext cx="8673734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Calibri"/>
                <a:cs typeface="Calibri"/>
              </a:rPr>
              <a:t>referencyjne bazy danych (EGiB, BDOT500, BDOT10k),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Calibri"/>
                <a:cs typeface="Calibri"/>
              </a:rPr>
              <a:t>powiatowe i wojewódzkie rejestry i bazy danych,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Calibri"/>
                <a:cs typeface="Calibri"/>
              </a:rPr>
              <a:t>Branżowe rejestry i  bazy danych,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Calibri"/>
                <a:cs typeface="Calibri"/>
              </a:rPr>
              <a:t>własne bazy danych, rejestry,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Calibri"/>
                <a:cs typeface="Calibri"/>
              </a:rPr>
              <a:t>dane z fundacji i organizacji pozarządowych,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Calibri"/>
                <a:cs typeface="Calibri"/>
              </a:rPr>
              <a:t>ortofotomapy lotnicze i satelitarne (+ przetworzenia),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Calibri"/>
                <a:cs typeface="Calibri"/>
              </a:rPr>
              <a:t>Numeryczne Modele Terenu i Numeryczne Modele Pokrycia Terenu (+ przetworzenia),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Calibri"/>
                <a:cs typeface="Calibri"/>
              </a:rPr>
              <a:t>dane firm prywatnych (np. udostępniane poprzez API),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Calibri"/>
                <a:cs typeface="Calibri"/>
              </a:rPr>
              <a:t>dane wolontariackie (np. OpenStreetMap),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Calibri"/>
                <a:cs typeface="Calibri"/>
              </a:rPr>
              <a:t>czujniki, mierniki (</a:t>
            </a:r>
            <a:r>
              <a:rPr lang="pl-PL" dirty="0" err="1">
                <a:latin typeface="Calibri"/>
                <a:cs typeface="Calibri"/>
              </a:rPr>
              <a:t>IoT</a:t>
            </a:r>
            <a:r>
              <a:rPr lang="pl-PL" dirty="0">
                <a:latin typeface="Calibri"/>
                <a:cs typeface="Calibri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00953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D3533D2-3E69-B8CF-B585-F631D5F591D3}"/>
              </a:ext>
            </a:extLst>
          </p:cNvPr>
          <p:cNvSpPr txBox="1"/>
          <p:nvPr/>
        </p:nvSpPr>
        <p:spPr>
          <a:xfrm>
            <a:off x="200458" y="19548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1C7D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Identyfikacja elementów zielonej infrastruktury</a:t>
            </a:r>
            <a:endParaRPr lang="en-US" sz="2400" dirty="0">
              <a:solidFill>
                <a:srgbClr val="1C7DE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D85E2E-79C2-6AA6-329C-5C4DA1DA3C57}"/>
              </a:ext>
            </a:extLst>
          </p:cNvPr>
          <p:cNvSpPr txBox="1">
            <a:spLocks/>
          </p:cNvSpPr>
          <p:nvPr/>
        </p:nvSpPr>
        <p:spPr>
          <a:xfrm>
            <a:off x="425100" y="1439378"/>
            <a:ext cx="90393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dagio_Slab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6" name="image33.png">
            <a:extLst>
              <a:ext uri="{FF2B5EF4-FFF2-40B4-BE49-F238E27FC236}">
                <a16:creationId xmlns:a16="http://schemas.microsoft.com/office/drawing/2014/main" id="{2E5EF25A-DEF3-0075-277B-4ACD36586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223" y="1417762"/>
            <a:ext cx="1080000" cy="1059737"/>
          </a:xfrm>
          <a:prstGeom prst="rect">
            <a:avLst/>
          </a:prstGeom>
          <a:ln/>
        </p:spPr>
      </p:pic>
      <p:pic>
        <p:nvPicPr>
          <p:cNvPr id="7" name="Picture 135">
            <a:extLst>
              <a:ext uri="{FF2B5EF4-FFF2-40B4-BE49-F238E27FC236}">
                <a16:creationId xmlns:a16="http://schemas.microsoft.com/office/drawing/2014/main" id="{105E64FF-7729-E313-59F3-A3F58C2DF7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777" y="1400884"/>
            <a:ext cx="1080000" cy="1085273"/>
          </a:xfrm>
          <a:prstGeom prst="rect">
            <a:avLst/>
          </a:prstGeom>
        </p:spPr>
      </p:pic>
      <p:pic>
        <p:nvPicPr>
          <p:cNvPr id="8" name="image38.png">
            <a:extLst>
              <a:ext uri="{FF2B5EF4-FFF2-40B4-BE49-F238E27FC236}">
                <a16:creationId xmlns:a16="http://schemas.microsoft.com/office/drawing/2014/main" id="{DAE7C265-DA53-AF4C-C528-4A8D01890F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3027" y="931427"/>
            <a:ext cx="3266857" cy="3240000"/>
          </a:xfrm>
          <a:prstGeom prst="rect">
            <a:avLst/>
          </a:prstGeom>
          <a:ln/>
        </p:spPr>
      </p:pic>
      <p:pic>
        <p:nvPicPr>
          <p:cNvPr id="9" name="Picture 94">
            <a:extLst>
              <a:ext uri="{FF2B5EF4-FFF2-40B4-BE49-F238E27FC236}">
                <a16:creationId xmlns:a16="http://schemas.microsoft.com/office/drawing/2014/main" id="{C260E736-EABA-5E53-89D5-D3056B17E9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0164" y="915566"/>
            <a:ext cx="3243022" cy="32400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1397FD0-8533-4D83-D6BB-D0A516B24F55}"/>
              </a:ext>
            </a:extLst>
          </p:cNvPr>
          <p:cNvSpPr txBox="1"/>
          <p:nvPr/>
        </p:nvSpPr>
        <p:spPr>
          <a:xfrm>
            <a:off x="532538" y="942316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350" b="1" dirty="0"/>
              <a:t>1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9D5E5B9-6B10-B3C6-527B-8ABF074AB6CA}"/>
              </a:ext>
            </a:extLst>
          </p:cNvPr>
          <p:cNvSpPr txBox="1"/>
          <p:nvPr/>
        </p:nvSpPr>
        <p:spPr>
          <a:xfrm>
            <a:off x="8385197" y="942316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350" b="1" dirty="0"/>
              <a:t>2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E4819B8-F91C-0E44-4940-5D37FE795F16}"/>
              </a:ext>
            </a:extLst>
          </p:cNvPr>
          <p:cNvSpPr/>
          <p:nvPr/>
        </p:nvSpPr>
        <p:spPr>
          <a:xfrm>
            <a:off x="6156177" y="4314677"/>
            <a:ext cx="279340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050" i="1" dirty="0">
                <a:solidFill>
                  <a:srgbClr val="2D4697"/>
                </a:solidFill>
              </a:rPr>
              <a:t>Źródło: Tulkowska W., Władyka M., 2018</a:t>
            </a:r>
            <a:endParaRPr lang="pl-PL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B4F92BE5-62EE-BD25-7820-6C9891458B65}"/>
              </a:ext>
            </a:extLst>
          </p:cNvPr>
          <p:cNvSpPr/>
          <p:nvPr/>
        </p:nvSpPr>
        <p:spPr>
          <a:xfrm>
            <a:off x="2868939" y="942316"/>
            <a:ext cx="1623490" cy="160099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D56C6240-E693-FA19-E58F-B0D86D6494F9}"/>
              </a:ext>
            </a:extLst>
          </p:cNvPr>
          <p:cNvSpPr/>
          <p:nvPr/>
        </p:nvSpPr>
        <p:spPr>
          <a:xfrm>
            <a:off x="6273720" y="2535566"/>
            <a:ext cx="1623490" cy="160099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</p:spTree>
    <p:extLst>
      <p:ext uri="{BB962C8B-B14F-4D97-AF65-F5344CB8AC3E}">
        <p14:creationId xmlns:p14="http://schemas.microsoft.com/office/powerpoint/2010/main" val="3918085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6760C03-DFF2-84E3-17D3-BC911996E5D8}"/>
              </a:ext>
            </a:extLst>
          </p:cNvPr>
          <p:cNvSpPr txBox="1"/>
          <p:nvPr/>
        </p:nvSpPr>
        <p:spPr>
          <a:xfrm>
            <a:off x="200458" y="19548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1C7D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Identyfikacja elementów błękitnej infrastruktury</a:t>
            </a:r>
            <a:endParaRPr lang="en-US" sz="2400" dirty="0">
              <a:solidFill>
                <a:srgbClr val="1C7DE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B7F861F-B416-A99B-1E77-DE012E633EA0}"/>
              </a:ext>
            </a:extLst>
          </p:cNvPr>
          <p:cNvSpPr/>
          <p:nvPr/>
        </p:nvSpPr>
        <p:spPr>
          <a:xfrm>
            <a:off x="4730776" y="775771"/>
            <a:ext cx="413100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lnSpc>
                <a:spcPct val="90000"/>
              </a:lnSpc>
              <a:spcBef>
                <a:spcPts val="750"/>
              </a:spcBef>
            </a:pPr>
            <a:r>
              <a:rPr lang="pl-PL" sz="1200" dirty="0">
                <a:solidFill>
                  <a:srgbClr val="2D4697"/>
                </a:solidFill>
              </a:rPr>
              <a:t>Wody w obszarach wiejskich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08555BAF-D591-A4CE-A180-29BC8D31EB66}"/>
              </a:ext>
            </a:extLst>
          </p:cNvPr>
          <p:cNvGrpSpPr/>
          <p:nvPr/>
        </p:nvGrpSpPr>
        <p:grpSpPr>
          <a:xfrm>
            <a:off x="4719192" y="1050012"/>
            <a:ext cx="4142974" cy="3117493"/>
            <a:chOff x="6452808" y="1902776"/>
            <a:chExt cx="5508519" cy="4145034"/>
          </a:xfrm>
        </p:grpSpPr>
        <p:pic>
          <p:nvPicPr>
            <p:cNvPr id="7" name="Picture 184">
              <a:extLst>
                <a:ext uri="{FF2B5EF4-FFF2-40B4-BE49-F238E27FC236}">
                  <a16:creationId xmlns:a16="http://schemas.microsoft.com/office/drawing/2014/main" id="{0B0D6D5F-5442-37A1-D30E-732ECB26E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2808" y="1902776"/>
              <a:ext cx="5508000" cy="2058824"/>
            </a:xfrm>
            <a:prstGeom prst="rect">
              <a:avLst/>
            </a:prstGeom>
          </p:spPr>
        </p:pic>
        <p:pic>
          <p:nvPicPr>
            <p:cNvPr id="8" name="Picture 186">
              <a:extLst>
                <a:ext uri="{FF2B5EF4-FFF2-40B4-BE49-F238E27FC236}">
                  <a16:creationId xmlns:a16="http://schemas.microsoft.com/office/drawing/2014/main" id="{7C965840-C8A4-928C-0182-FEF7BA5B2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3327" y="3985345"/>
              <a:ext cx="5508000" cy="2062465"/>
            </a:xfrm>
            <a:prstGeom prst="rect">
              <a:avLst/>
            </a:prstGeom>
          </p:spPr>
        </p:pic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5F9E1494-4F86-A956-489B-3E6D68BA7E1D}"/>
              </a:ext>
            </a:extLst>
          </p:cNvPr>
          <p:cNvGrpSpPr/>
          <p:nvPr/>
        </p:nvGrpSpPr>
        <p:grpSpPr>
          <a:xfrm>
            <a:off x="293370" y="1050013"/>
            <a:ext cx="4134183" cy="3117493"/>
            <a:chOff x="624273" y="1908590"/>
            <a:chExt cx="5512244" cy="4156657"/>
          </a:xfrm>
        </p:grpSpPr>
        <p:pic>
          <p:nvPicPr>
            <p:cNvPr id="10" name="image37.png">
              <a:extLst>
                <a:ext uri="{FF2B5EF4-FFF2-40B4-BE49-F238E27FC236}">
                  <a16:creationId xmlns:a16="http://schemas.microsoft.com/office/drawing/2014/main" id="{0F735AC9-B19F-7480-695B-E45148383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29070" y="1908590"/>
              <a:ext cx="5507447" cy="2069952"/>
            </a:xfrm>
            <a:prstGeom prst="rect">
              <a:avLst/>
            </a:prstGeom>
            <a:ln/>
          </p:spPr>
        </p:pic>
        <p:pic>
          <p:nvPicPr>
            <p:cNvPr id="11" name="Picture 182">
              <a:extLst>
                <a:ext uri="{FF2B5EF4-FFF2-40B4-BE49-F238E27FC236}">
                  <a16:creationId xmlns:a16="http://schemas.microsoft.com/office/drawing/2014/main" id="{00446791-AF88-0D3C-BED9-150327154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273" y="4016140"/>
              <a:ext cx="5508000" cy="2049107"/>
            </a:xfrm>
            <a:prstGeom prst="rect">
              <a:avLst/>
            </a:prstGeom>
          </p:spPr>
        </p:pic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A7540B84-FB66-EB0F-043A-3613514BA18B}"/>
              </a:ext>
            </a:extLst>
          </p:cNvPr>
          <p:cNvSpPr/>
          <p:nvPr/>
        </p:nvSpPr>
        <p:spPr>
          <a:xfrm>
            <a:off x="293370" y="771550"/>
            <a:ext cx="413100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lnSpc>
                <a:spcPct val="90000"/>
              </a:lnSpc>
              <a:spcBef>
                <a:spcPts val="750"/>
              </a:spcBef>
            </a:pPr>
            <a:r>
              <a:rPr lang="pl-PL" sz="1200" dirty="0">
                <a:solidFill>
                  <a:srgbClr val="2D4697"/>
                </a:solidFill>
              </a:rPr>
              <a:t>Wody w obszarach miejskich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42885C9-4F74-F577-6AF5-3D325FF687BD}"/>
              </a:ext>
            </a:extLst>
          </p:cNvPr>
          <p:cNvSpPr/>
          <p:nvPr/>
        </p:nvSpPr>
        <p:spPr>
          <a:xfrm>
            <a:off x="6228185" y="4471823"/>
            <a:ext cx="272139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050" i="1" dirty="0">
                <a:solidFill>
                  <a:srgbClr val="2D4697"/>
                </a:solidFill>
              </a:rPr>
              <a:t>Źródło: Pluto-Kossakowska J. i in., 2018</a:t>
            </a:r>
            <a:endParaRPr lang="pl-PL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82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4B459F2-E927-507E-0F08-B3EB5BA45F9C}"/>
              </a:ext>
            </a:extLst>
          </p:cNvPr>
          <p:cNvSpPr txBox="1"/>
          <p:nvPr/>
        </p:nvSpPr>
        <p:spPr>
          <a:xfrm>
            <a:off x="200458" y="195486"/>
            <a:ext cx="8943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1C7D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Analiza ZBI: funkcja społeczna, rekreacyjna i zdrowotna</a:t>
            </a:r>
            <a:endParaRPr lang="en-US" sz="2400" dirty="0">
              <a:solidFill>
                <a:srgbClr val="1C7DE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EB035666-E3FD-9BF0-8DB5-A53DB8507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993" y="1317059"/>
            <a:ext cx="3843959" cy="2864324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13CC508-5D67-5671-3FCC-4BD7CBC4638A}"/>
              </a:ext>
            </a:extLst>
          </p:cNvPr>
          <p:cNvSpPr/>
          <p:nvPr/>
        </p:nvSpPr>
        <p:spPr>
          <a:xfrm>
            <a:off x="4899993" y="699542"/>
            <a:ext cx="3813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2D4697"/>
                </a:solidFill>
              </a:rPr>
              <a:t>Funkcja społeczna i rekreacyjna:</a:t>
            </a:r>
          </a:p>
          <a:p>
            <a:pPr algn="ctr"/>
            <a:r>
              <a:rPr lang="pl-PL" sz="1200" dirty="0">
                <a:solidFill>
                  <a:srgbClr val="2D4697"/>
                </a:solidFill>
              </a:rPr>
              <a:t>budynki spełniające i niespełniające kryterium czasu dojścia do parku poniżej 3 min</a:t>
            </a:r>
          </a:p>
        </p:txBody>
      </p:sp>
      <p:pic>
        <p:nvPicPr>
          <p:cNvPr id="7" name="Picture 30">
            <a:extLst>
              <a:ext uri="{FF2B5EF4-FFF2-40B4-BE49-F238E27FC236}">
                <a16:creationId xmlns:a16="http://schemas.microsoft.com/office/drawing/2014/main" id="{64457F1C-2657-50B9-1A27-9E90B8FE43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67" y="1324513"/>
            <a:ext cx="3846384" cy="284129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49301B3-7A18-9675-446D-4AEDB4C4CC58}"/>
              </a:ext>
            </a:extLst>
          </p:cNvPr>
          <p:cNvSpPr/>
          <p:nvPr/>
        </p:nvSpPr>
        <p:spPr>
          <a:xfrm>
            <a:off x="375367" y="701266"/>
            <a:ext cx="384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2D4697"/>
                </a:solidFill>
              </a:rPr>
              <a:t>Funkcja zdrowotna:</a:t>
            </a:r>
          </a:p>
          <a:p>
            <a:pPr algn="ctr"/>
            <a:r>
              <a:rPr lang="pl-PL" sz="1200" dirty="0">
                <a:solidFill>
                  <a:srgbClr val="2D4697"/>
                </a:solidFill>
              </a:rPr>
              <a:t>pomiędzy budynkami mieszkalnymi a drogami i torami kolejowymi powinna znajdować się roślinność wysoka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8B63DE5-68C1-B290-79D9-8E1FF9C38221}"/>
              </a:ext>
            </a:extLst>
          </p:cNvPr>
          <p:cNvSpPr/>
          <p:nvPr/>
        </p:nvSpPr>
        <p:spPr>
          <a:xfrm>
            <a:off x="6156177" y="4344098"/>
            <a:ext cx="279340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050" i="1" dirty="0">
                <a:solidFill>
                  <a:srgbClr val="2D4697"/>
                </a:solidFill>
              </a:rPr>
              <a:t>Źródło: Tulkowska W., Władyka M., 2018</a:t>
            </a:r>
            <a:endParaRPr lang="pl-PL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03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2BB476A-67D6-6A6F-CA68-AABAACB3FB9E}"/>
              </a:ext>
            </a:extLst>
          </p:cNvPr>
          <p:cNvSpPr txBox="1"/>
          <p:nvPr/>
        </p:nvSpPr>
        <p:spPr>
          <a:xfrm>
            <a:off x="200458" y="19548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1C7D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Analiza ZBI w obszarze miasta</a:t>
            </a:r>
            <a:endParaRPr lang="en-US" sz="2400" dirty="0">
              <a:solidFill>
                <a:srgbClr val="1C7DE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2688204-3B78-10D7-1625-4287FCDC47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150" y="1160577"/>
            <a:ext cx="3965675" cy="3112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4B504997-BE6E-25FA-3215-B3923525C885}"/>
              </a:ext>
            </a:extLst>
          </p:cNvPr>
          <p:cNvSpPr/>
          <p:nvPr/>
        </p:nvSpPr>
        <p:spPr>
          <a:xfrm>
            <a:off x="303476" y="627534"/>
            <a:ext cx="40243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2D4697"/>
                </a:solidFill>
              </a:rPr>
              <a:t>Rozkład przestrzenny elementów zielonej infrastruktury </a:t>
            </a:r>
            <a:br>
              <a:rPr lang="pl-PL" sz="1200" dirty="0">
                <a:solidFill>
                  <a:srgbClr val="2D4697"/>
                </a:solidFill>
              </a:rPr>
            </a:br>
            <a:r>
              <a:rPr lang="pl-PL" sz="1200" dirty="0">
                <a:solidFill>
                  <a:srgbClr val="2D4697"/>
                </a:solidFill>
              </a:rPr>
              <a:t>w granicach łódzkiej dzielnicy Widzew</a:t>
            </a:r>
          </a:p>
        </p:txBody>
      </p:sp>
      <p:pic>
        <p:nvPicPr>
          <p:cNvPr id="7" name="Obraz 6" descr="Obraz zawierający tekst, mapa&#10;&#10;Opis wygenerowany przy bardzo wysokim poziomie pewności">
            <a:extLst>
              <a:ext uri="{FF2B5EF4-FFF2-40B4-BE49-F238E27FC236}">
                <a16:creationId xmlns:a16="http://schemas.microsoft.com/office/drawing/2014/main" id="{991347B0-A4B5-EDE1-AEA6-2A3CDE23B1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0398" y="1115536"/>
            <a:ext cx="2953616" cy="3217937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89235950-550C-6C08-EAF9-494892EAC6FB}"/>
              </a:ext>
            </a:extLst>
          </p:cNvPr>
          <p:cNvSpPr/>
          <p:nvPr/>
        </p:nvSpPr>
        <p:spPr>
          <a:xfrm>
            <a:off x="4792009" y="627534"/>
            <a:ext cx="40243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2D4697"/>
                </a:solidFill>
              </a:rPr>
              <a:t>Rozkład przestrzenny elementów zielonej infrastruktury </a:t>
            </a:r>
            <a:br>
              <a:rPr lang="pl-PL" sz="1200" dirty="0">
                <a:solidFill>
                  <a:srgbClr val="2D4697"/>
                </a:solidFill>
              </a:rPr>
            </a:br>
            <a:r>
              <a:rPr lang="pl-PL" sz="1200" dirty="0">
                <a:solidFill>
                  <a:srgbClr val="2D4697"/>
                </a:solidFill>
              </a:rPr>
              <a:t>na obszarze gminy Brwinów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9F0CF90-68F9-E644-720C-AE11E397D6CF}"/>
              </a:ext>
            </a:extLst>
          </p:cNvPr>
          <p:cNvSpPr/>
          <p:nvPr/>
        </p:nvSpPr>
        <p:spPr>
          <a:xfrm>
            <a:off x="6084169" y="4447601"/>
            <a:ext cx="28654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050" i="1" dirty="0">
                <a:solidFill>
                  <a:srgbClr val="2D4697"/>
                </a:solidFill>
              </a:rPr>
              <a:t>Źródło: Tulkowska W., Władyka M., 2018</a:t>
            </a:r>
            <a:endParaRPr lang="pl-PL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19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1F477C1-63F6-48B0-99C2-B55F59D59833}"/>
              </a:ext>
            </a:extLst>
          </p:cNvPr>
          <p:cNvSpPr txBox="1"/>
          <p:nvPr/>
        </p:nvSpPr>
        <p:spPr>
          <a:xfrm>
            <a:off x="215101" y="127188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1C7D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Analiza zmian pokrycia terenu</a:t>
            </a:r>
            <a:endParaRPr lang="en-US" sz="2400" dirty="0">
              <a:solidFill>
                <a:srgbClr val="1C7DE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id="{E3649A6E-3FFB-6338-98C0-E06E890174EB}"/>
              </a:ext>
            </a:extLst>
          </p:cNvPr>
          <p:cNvGrpSpPr/>
          <p:nvPr/>
        </p:nvGrpSpPr>
        <p:grpSpPr>
          <a:xfrm>
            <a:off x="4926153" y="1199609"/>
            <a:ext cx="3589198" cy="3109805"/>
            <a:chOff x="6568203" y="1957973"/>
            <a:chExt cx="4785597" cy="4146406"/>
          </a:xfrm>
        </p:grpSpPr>
        <p:pic>
          <p:nvPicPr>
            <p:cNvPr id="28" name="Obraz 27">
              <a:extLst>
                <a:ext uri="{FF2B5EF4-FFF2-40B4-BE49-F238E27FC236}">
                  <a16:creationId xmlns:a16="http://schemas.microsoft.com/office/drawing/2014/main" id="{AFBE6A74-351F-6083-FAD2-FC8B5045B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68203" y="1957973"/>
              <a:ext cx="4785597" cy="4146406"/>
            </a:xfrm>
            <a:prstGeom prst="rect">
              <a:avLst/>
            </a:prstGeom>
          </p:spPr>
        </p:pic>
        <p:sp>
          <p:nvSpPr>
            <p:cNvPr id="29" name="Symbol zastępczy zawartości 2">
              <a:extLst>
                <a:ext uri="{FF2B5EF4-FFF2-40B4-BE49-F238E27FC236}">
                  <a16:creationId xmlns:a16="http://schemas.microsoft.com/office/drawing/2014/main" id="{C54ECA07-BCF7-75C4-5B27-AA94FD792B6F}"/>
                </a:ext>
              </a:extLst>
            </p:cNvPr>
            <p:cNvSpPr txBox="1">
              <a:spLocks/>
            </p:cNvSpPr>
            <p:nvPr/>
          </p:nvSpPr>
          <p:spPr>
            <a:xfrm>
              <a:off x="6568203" y="1957973"/>
              <a:ext cx="834679" cy="2848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vert="horz" lIns="68580" tIns="34290" rIns="68580" bIns="34290" rtlCol="0">
              <a:normAutofit fontScale="85000" lnSpcReduction="10000"/>
            </a:bodyPr>
            <a:lstStyle/>
            <a:p>
              <a:pPr marL="171450" indent="-171450">
                <a:lnSpc>
                  <a:spcPct val="90000"/>
                </a:lnSpc>
                <a:spcBef>
                  <a:spcPts val="750"/>
                </a:spcBef>
                <a:defRPr/>
              </a:pPr>
              <a:r>
                <a:rPr lang="pl-PL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RGB 483</a:t>
              </a:r>
            </a:p>
          </p:txBody>
        </p:sp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A19B6728-2EC1-2410-92A6-257F4A9E8351}"/>
              </a:ext>
            </a:extLst>
          </p:cNvPr>
          <p:cNvGrpSpPr/>
          <p:nvPr/>
        </p:nvGrpSpPr>
        <p:grpSpPr>
          <a:xfrm>
            <a:off x="628650" y="1199609"/>
            <a:ext cx="3571491" cy="3109805"/>
            <a:chOff x="838200" y="1957973"/>
            <a:chExt cx="4761988" cy="4146406"/>
          </a:xfrm>
        </p:grpSpPr>
        <p:pic>
          <p:nvPicPr>
            <p:cNvPr id="31" name="Obraz 30">
              <a:extLst>
                <a:ext uri="{FF2B5EF4-FFF2-40B4-BE49-F238E27FC236}">
                  <a16:creationId xmlns:a16="http://schemas.microsoft.com/office/drawing/2014/main" id="{76430759-56B2-3EC4-E759-EFA810A3D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200" y="1957973"/>
              <a:ext cx="4761988" cy="4146406"/>
            </a:xfrm>
            <a:prstGeom prst="rect">
              <a:avLst/>
            </a:prstGeom>
          </p:spPr>
        </p:pic>
        <p:sp>
          <p:nvSpPr>
            <p:cNvPr id="32" name="Symbol zastępczy zawartości 2">
              <a:extLst>
                <a:ext uri="{FF2B5EF4-FFF2-40B4-BE49-F238E27FC236}">
                  <a16:creationId xmlns:a16="http://schemas.microsoft.com/office/drawing/2014/main" id="{81EDE671-4246-F327-65CD-DCCDE45D0363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1957973"/>
              <a:ext cx="834679" cy="2848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vert="horz" lIns="68580" tIns="34290" rIns="68580" bIns="34290" rtlCol="0">
              <a:normAutofit fontScale="85000" lnSpcReduction="10000"/>
            </a:bodyPr>
            <a:lstStyle/>
            <a:p>
              <a:pPr marL="171450" indent="-171450">
                <a:lnSpc>
                  <a:spcPct val="90000"/>
                </a:lnSpc>
                <a:spcBef>
                  <a:spcPts val="750"/>
                </a:spcBef>
                <a:defRPr/>
              </a:pPr>
              <a:r>
                <a:rPr lang="pl-PL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RGB 342</a:t>
              </a:r>
            </a:p>
          </p:txBody>
        </p:sp>
      </p:grpSp>
      <p:grpSp>
        <p:nvGrpSpPr>
          <p:cNvPr id="33" name="Grupa 32">
            <a:extLst>
              <a:ext uri="{FF2B5EF4-FFF2-40B4-BE49-F238E27FC236}">
                <a16:creationId xmlns:a16="http://schemas.microsoft.com/office/drawing/2014/main" id="{E726072B-85CB-6B37-F166-33E23CCF6A05}"/>
              </a:ext>
            </a:extLst>
          </p:cNvPr>
          <p:cNvGrpSpPr/>
          <p:nvPr/>
        </p:nvGrpSpPr>
        <p:grpSpPr>
          <a:xfrm>
            <a:off x="4460187" y="1199609"/>
            <a:ext cx="4055164" cy="3109805"/>
            <a:chOff x="5946915" y="1957973"/>
            <a:chExt cx="5406885" cy="4146406"/>
          </a:xfrm>
        </p:grpSpPr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3C15E6BE-CF1E-B5C0-E4D2-DD2714792F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46915" y="1957973"/>
              <a:ext cx="5406885" cy="4146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Prostokąt 34">
              <a:extLst>
                <a:ext uri="{FF2B5EF4-FFF2-40B4-BE49-F238E27FC236}">
                  <a16:creationId xmlns:a16="http://schemas.microsoft.com/office/drawing/2014/main" id="{14170463-17F1-B49C-62D9-6D4FC77CE075}"/>
                </a:ext>
              </a:extLst>
            </p:cNvPr>
            <p:cNvSpPr/>
            <p:nvPr/>
          </p:nvSpPr>
          <p:spPr>
            <a:xfrm>
              <a:off x="6372012" y="4615219"/>
              <a:ext cx="1367987" cy="14017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81000">
              <a:spAutoFit/>
            </a:bodyPr>
            <a:lstStyle/>
            <a:p>
              <a:pPr>
                <a:spcBef>
                  <a:spcPts val="38"/>
                </a:spcBef>
              </a:pPr>
              <a:endParaRPr lang="pl-PL" sz="750" dirty="0"/>
            </a:p>
            <a:p>
              <a:pPr>
                <a:spcBef>
                  <a:spcPts val="38"/>
                </a:spcBef>
              </a:pPr>
              <a:r>
                <a:rPr lang="pl-PL" sz="750" dirty="0"/>
                <a:t>Lasy</a:t>
              </a:r>
            </a:p>
            <a:p>
              <a:pPr>
                <a:spcBef>
                  <a:spcPts val="38"/>
                </a:spcBef>
              </a:pPr>
              <a:r>
                <a:rPr lang="pl-PL" sz="750" dirty="0"/>
                <a:t>Wody powierzchniowe</a:t>
              </a:r>
            </a:p>
            <a:p>
              <a:pPr>
                <a:spcBef>
                  <a:spcPts val="38"/>
                </a:spcBef>
              </a:pPr>
              <a:r>
                <a:rPr lang="pl-PL" sz="750" dirty="0"/>
                <a:t>Zabudowa luźna</a:t>
              </a:r>
            </a:p>
            <a:p>
              <a:pPr>
                <a:spcBef>
                  <a:spcPts val="38"/>
                </a:spcBef>
              </a:pPr>
              <a:r>
                <a:rPr lang="pl-PL" sz="750" dirty="0"/>
                <a:t>Użytki rolne</a:t>
              </a:r>
            </a:p>
            <a:p>
              <a:pPr>
                <a:spcBef>
                  <a:spcPts val="38"/>
                </a:spcBef>
              </a:pPr>
              <a:r>
                <a:rPr lang="pl-PL" sz="750" dirty="0"/>
                <a:t>Zabudowa zwarta</a:t>
              </a:r>
            </a:p>
            <a:p>
              <a:pPr>
                <a:spcBef>
                  <a:spcPts val="38"/>
                </a:spcBef>
              </a:pPr>
              <a:r>
                <a:rPr lang="pl-PL" sz="750" dirty="0"/>
                <a:t>Zieleń miejska</a:t>
              </a:r>
            </a:p>
          </p:txBody>
        </p:sp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id="{507A4E33-07B0-69C8-DF7F-0383032945EE}"/>
              </a:ext>
            </a:extLst>
          </p:cNvPr>
          <p:cNvGrpSpPr/>
          <p:nvPr/>
        </p:nvGrpSpPr>
        <p:grpSpPr>
          <a:xfrm>
            <a:off x="222130" y="1132677"/>
            <a:ext cx="3978011" cy="3240000"/>
            <a:chOff x="296173" y="1868730"/>
            <a:chExt cx="5304015" cy="4320000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BF1314B0-AA70-868A-B857-38AD8AE27D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8622" y="1868730"/>
              <a:ext cx="5161566" cy="43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8" name="Grupa 37">
              <a:extLst>
                <a:ext uri="{FF2B5EF4-FFF2-40B4-BE49-F238E27FC236}">
                  <a16:creationId xmlns:a16="http://schemas.microsoft.com/office/drawing/2014/main" id="{CA5A79BC-BAA9-4905-5F9E-8B74FC648AAD}"/>
                </a:ext>
              </a:extLst>
            </p:cNvPr>
            <p:cNvGrpSpPr/>
            <p:nvPr/>
          </p:nvGrpSpPr>
          <p:grpSpPr>
            <a:xfrm>
              <a:off x="296173" y="4615219"/>
              <a:ext cx="1758095" cy="1489160"/>
              <a:chOff x="296173" y="4615219"/>
              <a:chExt cx="1758095" cy="1489160"/>
            </a:xfrm>
          </p:grpSpPr>
          <p:sp>
            <p:nvSpPr>
              <p:cNvPr id="39" name="Prostokąt 38">
                <a:extLst>
                  <a:ext uri="{FF2B5EF4-FFF2-40B4-BE49-F238E27FC236}">
                    <a16:creationId xmlns:a16="http://schemas.microsoft.com/office/drawing/2014/main" id="{6D795D2D-EF26-0FE7-85AD-40BE3CA9915A}"/>
                  </a:ext>
                </a:extLst>
              </p:cNvPr>
              <p:cNvSpPr/>
              <p:nvPr/>
            </p:nvSpPr>
            <p:spPr>
              <a:xfrm>
                <a:off x="296173" y="4615219"/>
                <a:ext cx="1758095" cy="1489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40" name="Picture 2">
                <a:extLst>
                  <a:ext uri="{FF2B5EF4-FFF2-40B4-BE49-F238E27FC236}">
                    <a16:creationId xmlns:a16="http://schemas.microsoft.com/office/drawing/2014/main" id="{C79F719E-00E3-2FBC-1273-7306CA19AE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99321" y="4782727"/>
                <a:ext cx="438879" cy="11358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Prostokąt 40">
                <a:extLst>
                  <a:ext uri="{FF2B5EF4-FFF2-40B4-BE49-F238E27FC236}">
                    <a16:creationId xmlns:a16="http://schemas.microsoft.com/office/drawing/2014/main" id="{660FCE0E-7C6F-84CE-B6E6-2ADF9A2A9BEC}"/>
                  </a:ext>
                </a:extLst>
              </p:cNvPr>
              <p:cNvSpPr/>
              <p:nvPr/>
            </p:nvSpPr>
            <p:spPr>
              <a:xfrm>
                <a:off x="789430" y="4615219"/>
                <a:ext cx="1264838" cy="13542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54000" rIns="0">
                <a:spAutoFit/>
              </a:bodyPr>
              <a:lstStyle/>
              <a:p>
                <a:pPr>
                  <a:spcBef>
                    <a:spcPts val="38"/>
                  </a:spcBef>
                </a:pPr>
                <a:endParaRPr lang="pl-PL" sz="750" dirty="0"/>
              </a:p>
              <a:p>
                <a:pPr>
                  <a:spcBef>
                    <a:spcPts val="38"/>
                  </a:spcBef>
                </a:pPr>
                <a:r>
                  <a:rPr lang="pl-PL" sz="750" dirty="0"/>
                  <a:t>Lasy</a:t>
                </a:r>
              </a:p>
              <a:p>
                <a:pPr>
                  <a:spcBef>
                    <a:spcPts val="38"/>
                  </a:spcBef>
                </a:pPr>
                <a:r>
                  <a:rPr lang="pl-PL" sz="750" dirty="0"/>
                  <a:t>Wody powierzchniowe</a:t>
                </a:r>
              </a:p>
              <a:p>
                <a:pPr>
                  <a:spcBef>
                    <a:spcPts val="38"/>
                  </a:spcBef>
                </a:pPr>
                <a:r>
                  <a:rPr lang="pl-PL" sz="750" dirty="0"/>
                  <a:t>Zabudowa luźna</a:t>
                </a:r>
              </a:p>
              <a:p>
                <a:pPr>
                  <a:spcBef>
                    <a:spcPts val="38"/>
                  </a:spcBef>
                </a:pPr>
                <a:r>
                  <a:rPr lang="pl-PL" sz="750" dirty="0"/>
                  <a:t>Użytki rolne</a:t>
                </a:r>
              </a:p>
              <a:p>
                <a:pPr>
                  <a:spcBef>
                    <a:spcPts val="38"/>
                  </a:spcBef>
                </a:pPr>
                <a:r>
                  <a:rPr lang="pl-PL" sz="750" dirty="0"/>
                  <a:t>Zabudowa zwarta</a:t>
                </a:r>
              </a:p>
              <a:p>
                <a:pPr>
                  <a:spcBef>
                    <a:spcPts val="38"/>
                  </a:spcBef>
                </a:pPr>
                <a:r>
                  <a:rPr lang="pl-PL" sz="750" dirty="0"/>
                  <a:t>Zieleń miejska</a:t>
                </a:r>
              </a:p>
            </p:txBody>
          </p:sp>
        </p:grpSp>
      </p:grpSp>
      <p:sp>
        <p:nvSpPr>
          <p:cNvPr id="44" name="Prostokąt 43">
            <a:extLst>
              <a:ext uri="{FF2B5EF4-FFF2-40B4-BE49-F238E27FC236}">
                <a16:creationId xmlns:a16="http://schemas.microsoft.com/office/drawing/2014/main" id="{9F23A0F0-4A1A-553C-934E-F3DD86502C4B}"/>
              </a:ext>
            </a:extLst>
          </p:cNvPr>
          <p:cNvSpPr/>
          <p:nvPr/>
        </p:nvSpPr>
        <p:spPr>
          <a:xfrm>
            <a:off x="6556177" y="4421619"/>
            <a:ext cx="239340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050" i="1" dirty="0">
                <a:solidFill>
                  <a:srgbClr val="2D4697"/>
                </a:solidFill>
              </a:rPr>
              <a:t>Źródło: Gmur D., 2018</a:t>
            </a:r>
            <a:endParaRPr lang="pl-PL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AC4054D4-C03F-6085-8745-2D790CB8B0A9}"/>
              </a:ext>
            </a:extLst>
          </p:cNvPr>
          <p:cNvSpPr/>
          <p:nvPr/>
        </p:nvSpPr>
        <p:spPr>
          <a:xfrm>
            <a:off x="899592" y="588853"/>
            <a:ext cx="2902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2D4697"/>
                </a:solidFill>
              </a:rPr>
              <a:t>Mapa pokrycia terenu dla Zielonej Góry</a:t>
            </a:r>
            <a:br>
              <a:rPr lang="pl-PL" sz="1200" dirty="0">
                <a:solidFill>
                  <a:srgbClr val="2D4697"/>
                </a:solidFill>
              </a:rPr>
            </a:br>
            <a:r>
              <a:rPr lang="pl-PL" sz="1200" dirty="0">
                <a:solidFill>
                  <a:srgbClr val="2D4697"/>
                </a:solidFill>
              </a:rPr>
              <a:t>(Landsat 5, 1985)</a:t>
            </a:r>
            <a:endParaRPr lang="en-US" sz="1200" dirty="0"/>
          </a:p>
        </p:txBody>
      </p:sp>
      <p:sp>
        <p:nvSpPr>
          <p:cNvPr id="46" name="Prostokąt 45">
            <a:extLst>
              <a:ext uri="{FF2B5EF4-FFF2-40B4-BE49-F238E27FC236}">
                <a16:creationId xmlns:a16="http://schemas.microsoft.com/office/drawing/2014/main" id="{32F35FB0-75B8-F8F6-DE8B-7E1804D7D3BE}"/>
              </a:ext>
            </a:extLst>
          </p:cNvPr>
          <p:cNvSpPr/>
          <p:nvPr/>
        </p:nvSpPr>
        <p:spPr>
          <a:xfrm>
            <a:off x="5225280" y="588853"/>
            <a:ext cx="29021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2D4697"/>
                </a:solidFill>
              </a:rPr>
              <a:t>Mapa pokrycia terenu dla Zielonej Góry</a:t>
            </a:r>
            <a:br>
              <a:rPr lang="pl-PL" sz="1200" dirty="0">
                <a:solidFill>
                  <a:srgbClr val="2D4697"/>
                </a:solidFill>
              </a:rPr>
            </a:br>
            <a:r>
              <a:rPr lang="pl-PL" sz="1200" dirty="0">
                <a:solidFill>
                  <a:srgbClr val="2D4697"/>
                </a:solidFill>
              </a:rPr>
              <a:t>(Sentinel-2, 2016)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7217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66CD2C5-8A8E-C630-B15F-1B26275DF073}"/>
              </a:ext>
            </a:extLst>
          </p:cNvPr>
          <p:cNvSpPr txBox="1"/>
          <p:nvPr/>
        </p:nvSpPr>
        <p:spPr>
          <a:xfrm>
            <a:off x="212286" y="19548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1C7D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Analiza dostępności do szkół podstawowych</a:t>
            </a:r>
            <a:endParaRPr lang="en-US" sz="2400" dirty="0">
              <a:solidFill>
                <a:srgbClr val="1C7DE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B7341C0-5B11-3EEB-16C8-45545E43D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657151"/>
            <a:ext cx="2797856" cy="3960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2FD7905-A492-62CA-55EA-FD3B288F22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657151"/>
            <a:ext cx="2797856" cy="3960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61680AAA-43E2-1218-6BD0-278AFC07C496}"/>
              </a:ext>
            </a:extLst>
          </p:cNvPr>
          <p:cNvSpPr/>
          <p:nvPr/>
        </p:nvSpPr>
        <p:spPr>
          <a:xfrm>
            <a:off x="6543651" y="4599335"/>
            <a:ext cx="239340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050" i="1" dirty="0">
                <a:solidFill>
                  <a:srgbClr val="2D4697"/>
                </a:solidFill>
              </a:rPr>
              <a:t>Źródło: </a:t>
            </a:r>
            <a:r>
              <a:rPr lang="pl-PL" sz="1050" i="1" dirty="0" err="1">
                <a:solidFill>
                  <a:srgbClr val="2D4697"/>
                </a:solidFill>
              </a:rPr>
              <a:t>Kasporiwicz</a:t>
            </a:r>
            <a:r>
              <a:rPr lang="pl-PL" sz="1050" i="1" dirty="0">
                <a:solidFill>
                  <a:srgbClr val="2D4697"/>
                </a:solidFill>
              </a:rPr>
              <a:t> P., 2022</a:t>
            </a:r>
            <a:endParaRPr lang="pl-PL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5BC6D78-EC6C-AB32-4F71-23B24523B278}"/>
              </a:ext>
            </a:extLst>
          </p:cNvPr>
          <p:cNvSpPr txBox="1"/>
          <p:nvPr/>
        </p:nvSpPr>
        <p:spPr>
          <a:xfrm>
            <a:off x="3347864" y="72123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strefa buforowa</a:t>
            </a:r>
            <a:r>
              <a:rPr lang="en-US" dirty="0"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50ha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66CD2C5-8A8E-C630-B15F-1B26275DF073}"/>
              </a:ext>
            </a:extLst>
          </p:cNvPr>
          <p:cNvSpPr txBox="1"/>
          <p:nvPr/>
        </p:nvSpPr>
        <p:spPr>
          <a:xfrm>
            <a:off x="212286" y="19548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1C7D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Strefa buforowa i obszar dostępności</a:t>
            </a:r>
            <a:endParaRPr lang="en-US" sz="2400" dirty="0">
              <a:solidFill>
                <a:srgbClr val="1C7DE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2422D60-FE1D-D518-63E6-7F867D5674E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765" y="976073"/>
            <a:ext cx="3514154" cy="3240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2DDDA4D-9176-DBF6-2193-82069B233D5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5893" y="905897"/>
            <a:ext cx="3452615" cy="338035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E54F341-3E5D-54C1-B0FB-019772138BD1}"/>
              </a:ext>
            </a:extLst>
          </p:cNvPr>
          <p:cNvSpPr txBox="1"/>
          <p:nvPr/>
        </p:nvSpPr>
        <p:spPr>
          <a:xfrm>
            <a:off x="1475656" y="4237603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obszar dostępności: </a:t>
            </a:r>
            <a:r>
              <a:rPr lang="en-US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32ha</a:t>
            </a:r>
            <a:endParaRPr lang="pl-PL" dirty="0"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64%</a:t>
            </a:r>
            <a:endParaRPr lang="en-US" dirty="0"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59F8C4C-0BF3-740C-1D91-C52323A46655}"/>
              </a:ext>
            </a:extLst>
          </p:cNvPr>
          <p:cNvSpPr txBox="1"/>
          <p:nvPr/>
        </p:nvSpPr>
        <p:spPr>
          <a:xfrm>
            <a:off x="5148064" y="4216073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highlight>
                  <a:srgbClr val="F4BD2D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obszar dostępności</a:t>
            </a:r>
            <a:r>
              <a:rPr lang="en-US" dirty="0">
                <a:highlight>
                  <a:srgbClr val="F4BD2D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2,5ha</a:t>
            </a:r>
            <a:endParaRPr lang="pl-PL" dirty="0">
              <a:highlight>
                <a:srgbClr val="F4BD2D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dirty="0">
                <a:highlight>
                  <a:srgbClr val="F4BD2D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5%</a:t>
            </a:r>
            <a:endParaRPr lang="en-US" dirty="0">
              <a:highlight>
                <a:srgbClr val="F4BD2D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98334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39af96-1e06-4044-b3e3-effcd11f255b">
      <Terms xmlns="http://schemas.microsoft.com/office/infopath/2007/PartnerControls"/>
    </lcf76f155ced4ddcb4097134ff3c332f>
    <TaxCatchAll xmlns="6367f601-8216-48ec-bcf7-4f51c6db27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D6F5AED4C437943972F99975872CDD9" ma:contentTypeVersion="16" ma:contentTypeDescription="Utwórz nowy dokument." ma:contentTypeScope="" ma:versionID="4af62ff67ce2ed1907bd0fc0cd472038">
  <xsd:schema xmlns:xsd="http://www.w3.org/2001/XMLSchema" xmlns:xs="http://www.w3.org/2001/XMLSchema" xmlns:p="http://schemas.microsoft.com/office/2006/metadata/properties" xmlns:ns2="c839af96-1e06-4044-b3e3-effcd11f255b" xmlns:ns3="6367f601-8216-48ec-bcf7-4f51c6db2774" targetNamespace="http://schemas.microsoft.com/office/2006/metadata/properties" ma:root="true" ma:fieldsID="5b77e6b3f2b707192a4ede9fe08e64e8" ns2:_="" ns3:_="">
    <xsd:import namespace="c839af96-1e06-4044-b3e3-effcd11f255b"/>
    <xsd:import namespace="6367f601-8216-48ec-bcf7-4f51c6db27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9af96-1e06-4044-b3e3-effcd11f25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Tagi obrazów" ma:readOnly="false" ma:fieldId="{5cf76f15-5ced-4ddc-b409-7134ff3c332f}" ma:taxonomyMulti="true" ma:sspId="fbdbc905-bca5-4b03-a683-681be1599e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67f601-8216-48ec-bcf7-4f51c6db277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5b21083-4700-4bab-8683-12907703e4ed}" ma:internalName="TaxCatchAll" ma:showField="CatchAllData" ma:web="6367f601-8216-48ec-bcf7-4f51c6db27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E8BF24-0047-4A0A-8CD1-AE8A90AD30CB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26875bd5-0ee3-4e01-839f-d7ad881c3e3a"/>
    <ds:schemaRef ds:uri="http://schemas.microsoft.com/office/infopath/2007/PartnerControls"/>
    <ds:schemaRef ds:uri="ae8adbde-61b6-4946-8a86-84e266f84505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DA0FE61-9A0A-4916-813F-5FC45BF28E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EEB108-7EFE-4F24-A454-BA60A906A621}"/>
</file>

<file path=docProps/app.xml><?xml version="1.0" encoding="utf-8"?>
<Properties xmlns="http://schemas.openxmlformats.org/officeDocument/2006/extended-properties" xmlns:vt="http://schemas.openxmlformats.org/officeDocument/2006/docPropsVTypes">
  <TotalTime>14015</TotalTime>
  <Words>984</Words>
  <Application>Microsoft Office PowerPoint</Application>
  <PresentationFormat>Pokaz na ekranie (16:9)</PresentationFormat>
  <Paragraphs>121</Paragraphs>
  <Slides>15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15</vt:i4>
      </vt:variant>
    </vt:vector>
  </HeadingPairs>
  <TitlesOfParts>
    <vt:vector size="23" baseType="lpstr">
      <vt:lpstr>맑은 고딕</vt:lpstr>
      <vt:lpstr>Adagio_Slab</vt:lpstr>
      <vt:lpstr>Arial</vt:lpstr>
      <vt:lpstr>Calibri</vt:lpstr>
      <vt:lpstr>Calibri Light</vt:lpstr>
      <vt:lpstr>Cover and End Slide Master</vt:lpstr>
      <vt:lpstr>Contents Slide Master</vt:lpstr>
      <vt:lpstr>Section Break Slide Master</vt:lpstr>
      <vt:lpstr>Od danych do zmiany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Fijałkowska Anna</cp:lastModifiedBy>
  <cp:revision>86</cp:revision>
  <dcterms:created xsi:type="dcterms:W3CDTF">2016-12-01T00:32:25Z</dcterms:created>
  <dcterms:modified xsi:type="dcterms:W3CDTF">2023-06-12T14:52:43Z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0x0101004D6F5AED4C437943972F99975872CDD9</vt:lpwstr>
  </property>
  <property fmtid="{D5CDD505-2E9C-101B-9397-08002B2CF9AE}" pid="3" name="MediaServiceImageTags">
    <vt:lpwstr/>
  </property>
</Properties>
</file>