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4"/>
    <p:sldMasterId id="2147483662" r:id="rId5"/>
    <p:sldMasterId id="2147483948" r:id="rId6"/>
  </p:sldMasterIdLst>
  <p:notesMasterIdLst>
    <p:notesMasterId r:id="rId40"/>
  </p:notesMasterIdLst>
  <p:sldIdLst>
    <p:sldId id="885" r:id="rId7"/>
    <p:sldId id="886" r:id="rId8"/>
    <p:sldId id="873" r:id="rId9"/>
    <p:sldId id="336" r:id="rId10"/>
    <p:sldId id="877" r:id="rId11"/>
    <p:sldId id="912" r:id="rId12"/>
    <p:sldId id="904" r:id="rId13"/>
    <p:sldId id="893" r:id="rId14"/>
    <p:sldId id="908" r:id="rId15"/>
    <p:sldId id="909" r:id="rId16"/>
    <p:sldId id="907" r:id="rId17"/>
    <p:sldId id="906" r:id="rId18"/>
    <p:sldId id="878" r:id="rId19"/>
    <p:sldId id="905" r:id="rId20"/>
    <p:sldId id="892" r:id="rId21"/>
    <p:sldId id="875" r:id="rId22"/>
    <p:sldId id="915" r:id="rId23"/>
    <p:sldId id="913" r:id="rId24"/>
    <p:sldId id="887" r:id="rId25"/>
    <p:sldId id="918" r:id="rId26"/>
    <p:sldId id="881" r:id="rId27"/>
    <p:sldId id="916" r:id="rId28"/>
    <p:sldId id="914" r:id="rId29"/>
    <p:sldId id="911" r:id="rId30"/>
    <p:sldId id="890" r:id="rId31"/>
    <p:sldId id="894" r:id="rId32"/>
    <p:sldId id="891" r:id="rId33"/>
    <p:sldId id="901" r:id="rId34"/>
    <p:sldId id="900" r:id="rId35"/>
    <p:sldId id="889" r:id="rId36"/>
    <p:sldId id="910" r:id="rId37"/>
    <p:sldId id="903" r:id="rId38"/>
    <p:sldId id="882" r:id="rId39"/>
  </p:sldIdLst>
  <p:sldSz cx="12192000" cy="6858000"/>
  <p:notesSz cx="6797675" cy="9872663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Lato" panose="020F0502020204030203" pitchFamily="34" charset="0"/>
      <p:regular r:id="rId45"/>
      <p:bold r:id="rId46"/>
      <p:italic r:id="rId47"/>
      <p:boldItalic r:id="rId48"/>
    </p:embeddedFont>
    <p:embeddedFont>
      <p:font typeface="Lato Black" panose="020F0502020204030203" pitchFamily="34" charset="0"/>
      <p:bold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kcja domyślna" id="{C76D9F1E-FDE9-47D9-A18E-4BFE8BFF0FD2}">
          <p14:sldIdLst>
            <p14:sldId id="885"/>
            <p14:sldId id="886"/>
            <p14:sldId id="873"/>
            <p14:sldId id="336"/>
            <p14:sldId id="877"/>
            <p14:sldId id="912"/>
            <p14:sldId id="904"/>
            <p14:sldId id="893"/>
            <p14:sldId id="908"/>
            <p14:sldId id="909"/>
            <p14:sldId id="907"/>
            <p14:sldId id="906"/>
            <p14:sldId id="878"/>
            <p14:sldId id="905"/>
            <p14:sldId id="892"/>
            <p14:sldId id="875"/>
            <p14:sldId id="915"/>
            <p14:sldId id="913"/>
            <p14:sldId id="887"/>
            <p14:sldId id="918"/>
            <p14:sldId id="881"/>
            <p14:sldId id="916"/>
            <p14:sldId id="914"/>
            <p14:sldId id="911"/>
            <p14:sldId id="890"/>
            <p14:sldId id="894"/>
            <p14:sldId id="891"/>
            <p14:sldId id="901"/>
            <p14:sldId id="900"/>
            <p14:sldId id="889"/>
            <p14:sldId id="910"/>
            <p14:sldId id="903"/>
            <p14:sldId id="8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hgbOgnzIEdBZpfAOwHKY0VOsOg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3AF"/>
    <a:srgbClr val="A808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4BA56-99ED-1F1A-C769-916FFB7E7A34}" v="16" dt="2023-06-12T09:15:31.273"/>
    <p1510:client id="{C8B9CE86-4F99-46B2-BE39-E2951F2E6AC2}" v="267" dt="2023-06-07T19:40:45.9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60" autoAdjust="0"/>
    <p:restoredTop sz="89006" autoAdjust="0"/>
  </p:normalViewPr>
  <p:slideViewPr>
    <p:cSldViewPr snapToGrid="0">
      <p:cViewPr varScale="1">
        <p:scale>
          <a:sx n="73" d="100"/>
          <a:sy n="73" d="100"/>
        </p:scale>
        <p:origin x="1214" y="67"/>
      </p:cViewPr>
      <p:guideLst>
        <p:guide orient="horz" pos="216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presProps" Target="presProp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6.fntdata"/><Relationship Id="rId59" Type="http://schemas.microsoft.com/office/2015/10/relationships/revisionInfo" Target="revisionInfo.xml"/><Relationship Id="rId20" Type="http://schemas.openxmlformats.org/officeDocument/2006/relationships/slide" Target="slides/slide14.xml"/><Relationship Id="rId41" Type="http://schemas.openxmlformats.org/officeDocument/2006/relationships/font" Target="fonts/font1.fntdata"/><Relationship Id="rId54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9.fntdata"/><Relationship Id="rId5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377316"/>
            <a:ext cx="2945659" cy="49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8952676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82213">
              <a:defRPr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48BC-E53C-43E0-9B87-0A1167EA27A1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0110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26</a:t>
            </a:fld>
            <a:endParaRPr lang="pl-PL" sz="1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1401505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18</a:t>
            </a:fld>
            <a:endParaRPr lang="pl-PL" sz="1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09200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+ oś czasu</a:t>
            </a:r>
          </a:p>
          <a:p>
            <a:r>
              <a:rPr lang="pl-PL" dirty="0"/>
              <a:t>+ dane </a:t>
            </a:r>
            <a:endParaRPr lang="en-US" dirty="0"/>
          </a:p>
          <a:p>
            <a:endParaRPr lang="pl-PL" dirty="0">
              <a:cs typeface="Calibri"/>
            </a:endParaRPr>
          </a:p>
          <a:p>
            <a:r>
              <a:rPr lang="pl-PL" dirty="0"/>
              <a:t>Spostrzeżenia z danych gromadzonych przez czujniki w parkach można wykorzystać do utrzymania obecnego wyposażenia parków, poprawy planowania przyszłych parków i ogólnego doświadczenia publicznego poprzez zrozumienie, w jaki sposób ludzie korzystają z zasobów miejskich.</a:t>
            </a:r>
          </a:p>
          <a:p>
            <a:endParaRPr lang="pl-PL" dirty="0">
              <a:cs typeface="Calibri"/>
            </a:endParaRPr>
          </a:p>
          <a:p>
            <a:r>
              <a:rPr lang="pl-PL" dirty="0">
                <a:cs typeface="Calibri"/>
              </a:rPr>
              <a:t>Np. Jeśli zaobserwujemy, że jakaś instalacja przestała być używana, może być to sygnał o konieczności sprawdzenia stanu technicznego.</a:t>
            </a:r>
          </a:p>
          <a:p>
            <a:endParaRPr lang="pl-PL" dirty="0">
              <a:cs typeface="Calibri"/>
            </a:endParaRPr>
          </a:p>
          <a:p>
            <a:r>
              <a:rPr lang="pl-PL" dirty="0">
                <a:cs typeface="Calibri"/>
              </a:rPr>
              <a:t>W punktu widzenia Krakowa, mogłoby to być analizowanie danych związanych z transportem, tj. 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48BC-E53C-43E0-9B87-0A1167EA27A1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1083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48BC-E53C-43E0-9B87-0A1167EA27A1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308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3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3:notes"/>
          <p:cNvSpPr txBox="1">
            <a:spLocks noGrp="1"/>
          </p:cNvSpPr>
          <p:nvPr>
            <p:ph type="sldNum" idx="12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0947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30</a:t>
            </a:fld>
            <a:endParaRPr lang="pl-PL" sz="1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400551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3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1" name="Google Shape;201;p3:notes"/>
          <p:cNvSpPr txBox="1">
            <a:spLocks noGrp="1"/>
          </p:cNvSpPr>
          <p:nvPr>
            <p:ph type="sldNum" idx="12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070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10</a:t>
            </a:fld>
            <a:endParaRPr lang="pl-PL" sz="1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693711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A48BC-E53C-43E0-9B87-0A1167EA27A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748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Wnioski o informację publiczną – analiza treści tytułu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24</a:t>
            </a:fld>
            <a:endParaRPr lang="pl-PL" sz="1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92567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3"/>
          <p:cNvSpPr txBox="1"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13"/>
          <p:cNvSpPr txBox="1">
            <a:spLocks noGrp="1"/>
          </p:cNvSpPr>
          <p:nvPr>
            <p:ph type="dt" idx="10"/>
          </p:nvPr>
        </p:nvSpPr>
        <p:spPr>
          <a:xfrm>
            <a:off x="346075" y="6534158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3"/>
          <p:cNvSpPr txBox="1">
            <a:spLocks noGrp="1"/>
          </p:cNvSpPr>
          <p:nvPr>
            <p:ph type="ftr" idx="11"/>
          </p:nvPr>
        </p:nvSpPr>
        <p:spPr>
          <a:xfrm>
            <a:off x="4038600" y="6545271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8207377" y="6534158"/>
            <a:ext cx="3651251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_mapa">
  <p:cSld name="Pusty_mapa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5"/>
          <p:cNvPicPr preferRelativeResize="0"/>
          <p:nvPr/>
        </p:nvPicPr>
        <p:blipFill rotWithShape="1">
          <a:blip r:embed="rId2">
            <a:alphaModFix/>
          </a:blip>
          <a:srcRect l="2191" t="11130" r="1101" b="82"/>
          <a:stretch/>
        </p:blipFill>
        <p:spPr>
          <a:xfrm>
            <a:off x="-31746" y="-17463"/>
            <a:ext cx="12263439" cy="6875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konczenie">
  <p:cSld name="Zakonczeni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6"/>
          <p:cNvPicPr preferRelativeResize="0"/>
          <p:nvPr/>
        </p:nvPicPr>
        <p:blipFill rotWithShape="1">
          <a:blip r:embed="rId2">
            <a:alphaModFix/>
          </a:blip>
          <a:srcRect l="2191" t="11130" r="1101" b="82"/>
          <a:stretch/>
        </p:blipFill>
        <p:spPr>
          <a:xfrm>
            <a:off x="-31746" y="-17463"/>
            <a:ext cx="12263439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6"/>
          <p:cNvSpPr txBox="1"/>
          <p:nvPr/>
        </p:nvSpPr>
        <p:spPr>
          <a:xfrm>
            <a:off x="1604965" y="3136900"/>
            <a:ext cx="8982075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Dziękujemy za uwagę!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Zawartość z podpisem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body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70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346075" y="6534158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545271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207377" y="6534158"/>
            <a:ext cx="3651251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3010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zawartość" type="obj">
  <p:cSld name="OBJECT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dt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ft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ldNum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dt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8"/>
          <p:cNvSpPr txBox="1">
            <a:spLocks noGrp="1"/>
          </p:cNvSpPr>
          <p:nvPr>
            <p:ph type="ft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8"/>
          <p:cNvSpPr txBox="1">
            <a:spLocks noGrp="1"/>
          </p:cNvSpPr>
          <p:nvPr>
            <p:ph type="sldNum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9"/>
          <p:cNvSpPr txBox="1"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dt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9"/>
          <p:cNvSpPr txBox="1">
            <a:spLocks noGrp="1"/>
          </p:cNvSpPr>
          <p:nvPr>
            <p:ph type="ft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sldNum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1"/>
          <p:cNvSpPr txBox="1"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1"/>
          <p:cNvSpPr txBox="1">
            <a:spLocks noGrp="1"/>
          </p:cNvSpPr>
          <p:nvPr>
            <p:ph type="dt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1"/>
          <p:cNvSpPr txBox="1">
            <a:spLocks noGrp="1"/>
          </p:cNvSpPr>
          <p:nvPr>
            <p:ph type="ft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1"/>
          <p:cNvSpPr txBox="1">
            <a:spLocks noGrp="1"/>
          </p:cNvSpPr>
          <p:nvPr>
            <p:ph type="sldNum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2"/>
          <p:cNvSpPr txBox="1">
            <a:spLocks noGrp="1"/>
          </p:cNvSpPr>
          <p:nvPr>
            <p:ph type="dt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2"/>
          <p:cNvSpPr txBox="1">
            <a:spLocks noGrp="1"/>
          </p:cNvSpPr>
          <p:nvPr>
            <p:ph type="ft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2"/>
          <p:cNvSpPr txBox="1">
            <a:spLocks noGrp="1"/>
          </p:cNvSpPr>
          <p:nvPr>
            <p:ph type="sldNum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wartość z podpisem" type="objTx">
  <p:cSld name="OBJECT_WITH_CAPTION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5" name="Google Shape;155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6" name="Google Shape;156;p33"/>
          <p:cNvSpPr txBox="1">
            <a:spLocks noGrp="1"/>
          </p:cNvSpPr>
          <p:nvPr>
            <p:ph type="dt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3"/>
          <p:cNvSpPr txBox="1">
            <a:spLocks noGrp="1"/>
          </p:cNvSpPr>
          <p:nvPr>
            <p:ph type="ft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3"/>
          <p:cNvSpPr txBox="1">
            <a:spLocks noGrp="1"/>
          </p:cNvSpPr>
          <p:nvPr>
            <p:ph type="sldNum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62" name="Google Shape;162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3" name="Google Shape;163;p34"/>
          <p:cNvSpPr txBox="1">
            <a:spLocks noGrp="1"/>
          </p:cNvSpPr>
          <p:nvPr>
            <p:ph type="dt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4"/>
          <p:cNvSpPr txBox="1">
            <a:spLocks noGrp="1"/>
          </p:cNvSpPr>
          <p:nvPr>
            <p:ph type="ft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4"/>
          <p:cNvSpPr txBox="1">
            <a:spLocks noGrp="1"/>
          </p:cNvSpPr>
          <p:nvPr>
            <p:ph type="sldNum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główek sekcji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6"/>
          <p:cNvSpPr txBox="1">
            <a:spLocks noGrp="1"/>
          </p:cNvSpPr>
          <p:nvPr>
            <p:ph type="title"/>
          </p:nvPr>
        </p:nvSpPr>
        <p:spPr>
          <a:xfrm>
            <a:off x="831849" y="170974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6"/>
          <p:cNvSpPr txBox="1">
            <a:spLocks noGrp="1"/>
          </p:cNvSpPr>
          <p:nvPr>
            <p:ph type="body" idx="1"/>
          </p:nvPr>
        </p:nvSpPr>
        <p:spPr>
          <a:xfrm>
            <a:off x="831849" y="4589478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6"/>
          <p:cNvSpPr txBox="1">
            <a:spLocks noGrp="1"/>
          </p:cNvSpPr>
          <p:nvPr>
            <p:ph type="dt" idx="10"/>
          </p:nvPr>
        </p:nvSpPr>
        <p:spPr>
          <a:xfrm>
            <a:off x="346075" y="6534158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ftr" idx="11"/>
          </p:nvPr>
        </p:nvSpPr>
        <p:spPr>
          <a:xfrm>
            <a:off x="4038600" y="6545271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sldNum" idx="12"/>
          </p:nvPr>
        </p:nvSpPr>
        <p:spPr>
          <a:xfrm>
            <a:off x="8207377" y="6534158"/>
            <a:ext cx="3651251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5"/>
          <p:cNvSpPr txBox="1"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" name="Google Shape;169;p35"/>
          <p:cNvSpPr txBox="1">
            <a:spLocks noGrp="1"/>
          </p:cNvSpPr>
          <p:nvPr>
            <p:ph type="dt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5"/>
          <p:cNvSpPr txBox="1">
            <a:spLocks noGrp="1"/>
          </p:cNvSpPr>
          <p:nvPr>
            <p:ph type="ft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5"/>
          <p:cNvSpPr txBox="1">
            <a:spLocks noGrp="1"/>
          </p:cNvSpPr>
          <p:nvPr>
            <p:ph type="sldNum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6"/>
          <p:cNvSpPr txBox="1">
            <a:spLocks noGrp="1"/>
          </p:cNvSpPr>
          <p:nvPr>
            <p:ph type="dt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6"/>
          <p:cNvSpPr txBox="1">
            <a:spLocks noGrp="1"/>
          </p:cNvSpPr>
          <p:nvPr>
            <p:ph type="ft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36"/>
          <p:cNvSpPr txBox="1">
            <a:spLocks noGrp="1"/>
          </p:cNvSpPr>
          <p:nvPr>
            <p:ph type="sldNum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_mapa">
  <p:cSld name="Pusty_mapa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7"/>
          <p:cNvPicPr preferRelativeResize="0"/>
          <p:nvPr/>
        </p:nvPicPr>
        <p:blipFill rotWithShape="1">
          <a:blip r:embed="rId2">
            <a:alphaModFix/>
          </a:blip>
          <a:srcRect l="2191" t="11130" r="1101" b="82"/>
          <a:stretch/>
        </p:blipFill>
        <p:spPr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akonczenie">
  <p:cSld name="Zakonczeni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8"/>
          <p:cNvPicPr preferRelativeResize="0"/>
          <p:nvPr/>
        </p:nvPicPr>
        <p:blipFill rotWithShape="1">
          <a:blip r:embed="rId2">
            <a:alphaModFix/>
          </a:blip>
          <a:srcRect l="2191" t="11130" r="1101" b="82"/>
          <a:stretch/>
        </p:blipFill>
        <p:spPr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8"/>
          <p:cNvSpPr txBox="1"/>
          <p:nvPr/>
        </p:nvSpPr>
        <p:spPr>
          <a:xfrm>
            <a:off x="1604963" y="3136900"/>
            <a:ext cx="8982075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200" b="0" i="0" u="none" strike="noStrike" cap="none">
                <a:solidFill>
                  <a:schemeClr val="lt1"/>
                </a:solidFill>
                <a:latin typeface="Lato Black"/>
                <a:ea typeface="Lato Black"/>
                <a:cs typeface="Lato Black"/>
                <a:sym typeface="Lato Black"/>
              </a:rPr>
              <a:t>Dziękujemy za uwagę!</a:t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5F8378-A238-4591-8C35-C3CAF36F3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D9D80E48-B69C-4684-9EAF-2690550D0C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D722F32-D8C5-4D20-B83B-2115B3E95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733-1181-48CB-9B55-86C6B77BA40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898481-A301-4B23-BF61-9D9FC2898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8CCCBC8-849D-4D3C-A360-6C0FE80B5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E9DF3-FD1B-430B-822B-B0E798E9FAE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Obraz 15">
            <a:extLst>
              <a:ext uri="{FF2B5EF4-FFF2-40B4-BE49-F238E27FC236}">
                <a16:creationId xmlns:a16="http://schemas.microsoft.com/office/drawing/2014/main" id="{7F965E8D-BAF2-480B-83F3-004F93BFBD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16">
            <a:extLst>
              <a:ext uri="{FF2B5EF4-FFF2-40B4-BE49-F238E27FC236}">
                <a16:creationId xmlns:a16="http://schemas.microsoft.com/office/drawing/2014/main" id="{2087D544-45D7-4706-9F21-2979318F73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2390775"/>
            <a:ext cx="140970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4747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57F72B-E8B2-406B-92FD-1E7186D20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BC65D48-4D6B-4ACA-9BF3-416E701F91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24CC6D-16AC-43AD-9733-053B425D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A9D23E-17A4-491D-AB09-8477E15AE451}" type="datetimeFigureOut">
              <a:rPr lang="pl-PL" smtClean="0"/>
              <a:pPr>
                <a:defRPr/>
              </a:pPr>
              <a:t>12.06.2023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3BA6FA2-B29E-4C00-B666-61D8387C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6B8D098-6F7E-4F53-AB79-5A04CDE0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553D95-E803-4866-AB97-D0E25E56DAC5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40886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652C0B-06B4-426A-A841-C78771DE8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3309B5E-4C07-428A-9C30-F543905ED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4261C10-4599-434F-8873-9F483C097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F9F47B-E725-40D5-9140-EF8E1A1E3F51}" type="datetimeFigureOut">
              <a:rPr lang="pl-PL" smtClean="0"/>
              <a:pPr>
                <a:defRPr/>
              </a:pPr>
              <a:t>12.06.2023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C8C805B-C00D-4E17-A13B-86CB1DFD6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6710ADD-AB6E-4272-85AA-3AA21AD81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ACC64-1C45-4F72-83E6-8E5DA9F6E484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964124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A862D6F-28AE-482B-B66D-7C0B2CC82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ACBE075-0B6F-4240-A940-3FE6D7DE86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3A61E31-74EB-403C-9CF1-7E8D62E73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28B5464-BD4C-43BA-899D-77A2E503B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7DF5D5-AAAE-493D-8886-E8E8973F02D8}" type="datetimeFigureOut">
              <a:rPr lang="pl-PL" smtClean="0"/>
              <a:pPr>
                <a:defRPr/>
              </a:pPr>
              <a:t>12.06.2023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4F20A31-267C-4D2E-A1A7-B3B58C71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607F69E-94C2-47A1-990F-93E58805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AA7B43-3CAF-4CDD-BC4F-890B774C063E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711098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207CB98-ADCA-4462-963D-4CA5F0E89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7F6652-968D-48B3-B51B-48A593D4F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FA1740E-9DB8-4E75-9866-9ABABE10FB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E24D2ED-666B-4823-A72D-22029266B2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FA90703-EBFC-4505-9284-DB6E7DBD1D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1CB32A7-BFF4-4CDF-9F47-F21F8FC5B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37A78C-0F6E-47AF-8B52-0E4AA22FFC4A}" type="datetimeFigureOut">
              <a:rPr lang="pl-PL" smtClean="0"/>
              <a:pPr>
                <a:defRPr/>
              </a:pPr>
              <a:t>12.06.2023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CA85E10-689C-49DE-A56A-9AC539E86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45D3341-0BF8-4B47-8E60-CBF7DB608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76B35-F9DD-4062-A7AD-CD5D175A8CAD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539506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BFB87E-68D0-4510-B632-346930813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B8844D6F-0B20-4532-A805-DDDF83B73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CD849B-35F8-4389-8F55-210723945E14}" type="datetimeFigureOut">
              <a:rPr lang="pl-PL" smtClean="0"/>
              <a:pPr>
                <a:defRPr/>
              </a:pPr>
              <a:t>12.06.2023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565C99AD-84E4-46B7-A67F-D69974429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15ABBA7D-D686-4631-8F45-56F6430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649B-7A3C-4E87-8989-3E6AD61FE8EA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54336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wa elementy zawartości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7"/>
          <p:cNvSpPr txBox="1"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body" idx="1"/>
          </p:nvPr>
        </p:nvSpPr>
        <p:spPr>
          <a:xfrm>
            <a:off x="838200" y="1825624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body" idx="2"/>
          </p:nvPr>
        </p:nvSpPr>
        <p:spPr>
          <a:xfrm>
            <a:off x="6172200" y="1825624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dt" idx="10"/>
          </p:nvPr>
        </p:nvSpPr>
        <p:spPr>
          <a:xfrm>
            <a:off x="346075" y="6534158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7"/>
          <p:cNvSpPr txBox="1">
            <a:spLocks noGrp="1"/>
          </p:cNvSpPr>
          <p:nvPr>
            <p:ph type="ftr" idx="11"/>
          </p:nvPr>
        </p:nvSpPr>
        <p:spPr>
          <a:xfrm>
            <a:off x="4038600" y="6545271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sldNum" idx="12"/>
          </p:nvPr>
        </p:nvSpPr>
        <p:spPr>
          <a:xfrm>
            <a:off x="8207377" y="6534158"/>
            <a:ext cx="3651251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6166E86-FC76-47FD-B43E-F0C6AF025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B7EDE9-4D6A-4B56-AE8D-AD01311F0A8E}" type="datetimeFigureOut">
              <a:rPr lang="pl-PL" smtClean="0"/>
              <a:pPr>
                <a:defRPr/>
              </a:pPr>
              <a:t>12.06.2023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31167374-4258-468F-B33F-1DB2FA122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4BCF9D5-3A15-4151-A5A6-773762D34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F4E5-4784-40D8-BDEF-507DC98D47E2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619183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E35381-3C1D-41BD-BA81-C1E7D0E50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03A20A-800A-4FAB-AAAC-1D5F3D17D2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10988A5-8B71-4BBE-A1B5-642CC5ABA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CBCF97B-A796-4F3B-AED1-FC299FD07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89950F-057D-45EF-A2C6-42353040A69F}" type="datetimeFigureOut">
              <a:rPr lang="pl-PL" smtClean="0"/>
              <a:pPr>
                <a:defRPr/>
              </a:pPr>
              <a:t>12.06.2023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378BF73-D908-40F9-A71C-8AD69C59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15FB10F-790E-4125-98A8-1A7E22761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70E56-8BF9-45B9-8419-4AC9F741B7CD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635178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A6D8E0-6716-4560-BB68-12FCAFBF5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4712E75-E0A4-457F-8787-EBC14B087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D41D322-A5E5-465B-8824-54724D54D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DBACD69-8633-4AD6-912D-D200BEEE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489DC63-DEEC-4C44-AA1C-897AA254B966}" type="datetimeFigureOut">
              <a:rPr lang="pl-PL" smtClean="0"/>
              <a:pPr>
                <a:defRPr/>
              </a:pPr>
              <a:t>12.06.2023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41870C1-00AF-4782-BB56-7120EB966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4001634-48EE-4316-8AA9-7920C2723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B4F0F-AFAB-4F47-9F10-C7F76472F574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6941779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C17192-CB5A-43FF-80EC-3AD24121F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A83AD89-0FF9-440C-8B90-B0D8D5D422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BF75E42-0F59-4EC8-9C7C-A5CDF0E6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059977-76AA-4441-8F4A-E57D4C7A332B}" type="datetimeFigureOut">
              <a:rPr lang="pl-PL" smtClean="0"/>
              <a:pPr>
                <a:defRPr/>
              </a:pPr>
              <a:t>12.06.2023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3E5F83-B378-498F-ADA7-FB84D7923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51CEF58-ADA1-4B87-8A95-C6898593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67910-30F8-4FE7-9E30-14A623756875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0962597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5B66634-7D83-49EC-8489-56BB85190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97F0707-3DE0-4DD1-B423-D2FE05856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C85A1A9-265A-4C71-9848-A4846BDB5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23976A-313C-4F4A-BA66-AE5C0BECBBD6}" type="datetimeFigureOut">
              <a:rPr lang="pl-PL" smtClean="0"/>
              <a:pPr>
                <a:defRPr/>
              </a:pPr>
              <a:t>12.06.2023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0CC723-2BF6-4663-BB5C-7838A90A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75075AA-CFA3-4DFD-892E-4DAD65128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39EB0-1F0C-43D9-84F5-DB918D19E170}" type="slidenum">
              <a:rPr lang="pl-PL" altLang="pl-PL" smtClean="0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140083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usty_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id="{DC050D4D-8D94-4B4B-A888-37B6B75F6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218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kon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>
            <a:extLst>
              <a:ext uri="{FF2B5EF4-FFF2-40B4-BE49-F238E27FC236}">
                <a16:creationId xmlns:a16="http://schemas.microsoft.com/office/drawing/2014/main" id="{11AA6968-EEC0-45FA-AB74-3172BEEDCB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16">
            <a:extLst>
              <a:ext uri="{FF2B5EF4-FFF2-40B4-BE49-F238E27FC236}">
                <a16:creationId xmlns:a16="http://schemas.microsoft.com/office/drawing/2014/main" id="{2FC958E2-B037-48B0-907B-FC14D1DCCF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04963" y="3136900"/>
            <a:ext cx="898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/>
              </a:defRPr>
            </a:lvl1pPr>
            <a:lvl2pPr marL="742950" indent="-285750">
              <a:defRPr>
                <a:solidFill>
                  <a:schemeClr val="tx1"/>
                </a:solidFill>
                <a:latin typeface="Lato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/>
              </a:defRPr>
            </a:lvl9pPr>
          </a:lstStyle>
          <a:p>
            <a:pPr algn="ctr" eaLnBrk="1" hangingPunct="1">
              <a:defRPr/>
            </a:pPr>
            <a:r>
              <a:rPr lang="pl-PL" altLang="pl-PL" sz="3200">
                <a:solidFill>
                  <a:schemeClr val="bg1"/>
                </a:solidFill>
                <a:latin typeface="Lato Black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7765228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usty_m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0" y="0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7360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akon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" t="11131" r="1102" b="82"/>
          <a:stretch>
            <a:fillRect/>
          </a:stretch>
        </p:blipFill>
        <p:spPr bwMode="auto">
          <a:xfrm>
            <a:off x="-31750" y="-17463"/>
            <a:ext cx="1226343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16"/>
          <p:cNvSpPr txBox="1">
            <a:spLocks noChangeArrowheads="1"/>
          </p:cNvSpPr>
          <p:nvPr userDrawn="1"/>
        </p:nvSpPr>
        <p:spPr bwMode="auto">
          <a:xfrm>
            <a:off x="1604963" y="3136900"/>
            <a:ext cx="8982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Lato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itchFamily="34" charset="-1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-1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-1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-1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itchFamily="34" charset="-18"/>
              </a:defRPr>
            </a:lvl9pPr>
          </a:lstStyle>
          <a:p>
            <a:pPr algn="ctr">
              <a:defRPr/>
            </a:pPr>
            <a:r>
              <a:rPr lang="pl-PL" altLang="pl-PL" sz="3200">
                <a:solidFill>
                  <a:schemeClr val="bg1"/>
                </a:solidFill>
                <a:latin typeface="Lato Black" pitchFamily="34" charset="-18"/>
                <a:cs typeface="Arial" pitchFamily="34" charset="0"/>
              </a:rPr>
              <a:t>Dziękujemy za uwagę!</a:t>
            </a:r>
          </a:p>
        </p:txBody>
      </p:sp>
    </p:spTree>
    <p:extLst>
      <p:ext uri="{BB962C8B-B14F-4D97-AF65-F5344CB8AC3E}">
        <p14:creationId xmlns:p14="http://schemas.microsoft.com/office/powerpoint/2010/main" val="4180353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ównanie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8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700"/>
              <a:buNone/>
              <a:defRPr sz="17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700"/>
              <a:buNone/>
              <a:defRPr sz="17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2"/>
          </p:nvPr>
        </p:nvSpPr>
        <p:spPr>
          <a:xfrm>
            <a:off x="839789" y="25050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700"/>
              <a:buNone/>
              <a:defRPr sz="17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700"/>
              <a:buNone/>
              <a:defRPr sz="17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body" idx="4"/>
          </p:nvPr>
        </p:nvSpPr>
        <p:spPr>
          <a:xfrm>
            <a:off x="6172203" y="25050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dt" idx="10"/>
          </p:nvPr>
        </p:nvSpPr>
        <p:spPr>
          <a:xfrm>
            <a:off x="346075" y="6534158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ftr" idx="11"/>
          </p:nvPr>
        </p:nvSpPr>
        <p:spPr>
          <a:xfrm>
            <a:off x="4038600" y="6545271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sldNum" idx="12"/>
          </p:nvPr>
        </p:nvSpPr>
        <p:spPr>
          <a:xfrm>
            <a:off x="8207377" y="6534158"/>
            <a:ext cx="3651251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lko tytuł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"/>
          <p:cNvSpPr txBox="1"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346075" y="6534158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545271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207377" y="6534158"/>
            <a:ext cx="3651251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sty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dt" idx="10"/>
          </p:nvPr>
        </p:nvSpPr>
        <p:spPr>
          <a:xfrm>
            <a:off x="346075" y="6534158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ftr" idx="11"/>
          </p:nvPr>
        </p:nvSpPr>
        <p:spPr>
          <a:xfrm>
            <a:off x="4038600" y="6545271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sldNum" idx="12"/>
          </p:nvPr>
        </p:nvSpPr>
        <p:spPr>
          <a:xfrm>
            <a:off x="8207377" y="6534158"/>
            <a:ext cx="3651251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az z podpisem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>
            <a:spLocks noGrp="1"/>
          </p:cNvSpPr>
          <p:nvPr>
            <p:ph type="pic" idx="2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70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dt" idx="10"/>
          </p:nvPr>
        </p:nvSpPr>
        <p:spPr>
          <a:xfrm>
            <a:off x="346075" y="6534158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ftr" idx="11"/>
          </p:nvPr>
        </p:nvSpPr>
        <p:spPr>
          <a:xfrm>
            <a:off x="4038600" y="6545271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sldNum" idx="12"/>
          </p:nvPr>
        </p:nvSpPr>
        <p:spPr>
          <a:xfrm>
            <a:off x="8207377" y="6534158"/>
            <a:ext cx="3651251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i tekst pionowy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3"/>
          <p:cNvSpPr txBox="1"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3"/>
          <p:cNvSpPr txBox="1">
            <a:spLocks noGrp="1"/>
          </p:cNvSpPr>
          <p:nvPr>
            <p:ph type="dt" idx="10"/>
          </p:nvPr>
        </p:nvSpPr>
        <p:spPr>
          <a:xfrm>
            <a:off x="346075" y="6534158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3"/>
          <p:cNvSpPr txBox="1">
            <a:spLocks noGrp="1"/>
          </p:cNvSpPr>
          <p:nvPr>
            <p:ph type="ftr" idx="11"/>
          </p:nvPr>
        </p:nvSpPr>
        <p:spPr>
          <a:xfrm>
            <a:off x="4038600" y="6545271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sldNum" idx="12"/>
          </p:nvPr>
        </p:nvSpPr>
        <p:spPr>
          <a:xfrm>
            <a:off x="8207377" y="6534158"/>
            <a:ext cx="3651251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ytuł pionowy i tekst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>
            <a:spLocks noGrp="1"/>
          </p:cNvSpPr>
          <p:nvPr>
            <p:ph type="title"/>
          </p:nvPr>
        </p:nvSpPr>
        <p:spPr>
          <a:xfrm rot="5400000">
            <a:off x="7133433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body" idx="1"/>
          </p:nvPr>
        </p:nvSpPr>
        <p:spPr>
          <a:xfrm rot="5400000">
            <a:off x="1799434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dt" idx="10"/>
          </p:nvPr>
        </p:nvSpPr>
        <p:spPr>
          <a:xfrm>
            <a:off x="346075" y="6534158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ftr" idx="11"/>
          </p:nvPr>
        </p:nvSpPr>
        <p:spPr>
          <a:xfrm>
            <a:off x="4038600" y="6545271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4"/>
          <p:cNvSpPr txBox="1">
            <a:spLocks noGrp="1"/>
          </p:cNvSpPr>
          <p:nvPr>
            <p:ph type="sldNum" idx="12"/>
          </p:nvPr>
        </p:nvSpPr>
        <p:spPr>
          <a:xfrm>
            <a:off x="8207377" y="6534158"/>
            <a:ext cx="3651251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1"/>
          <p:cNvGrpSpPr/>
          <p:nvPr/>
        </p:nvGrpSpPr>
        <p:grpSpPr>
          <a:xfrm>
            <a:off x="322262" y="325438"/>
            <a:ext cx="11561762" cy="6207125"/>
            <a:chOff x="322907" y="325720"/>
            <a:chExt cx="11560407" cy="6206560"/>
          </a:xfrm>
        </p:grpSpPr>
        <p:pic>
          <p:nvPicPr>
            <p:cNvPr id="11" name="Google Shape;11;p1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817240" y="5644312"/>
              <a:ext cx="2040800" cy="85713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2" name="Google Shape;12;p11"/>
            <p:cNvGrpSpPr/>
            <p:nvPr/>
          </p:nvGrpSpPr>
          <p:grpSpPr>
            <a:xfrm>
              <a:off x="322907" y="325720"/>
              <a:ext cx="11560407" cy="6206560"/>
              <a:chOff x="322907" y="324915"/>
              <a:chExt cx="11560407" cy="6206560"/>
            </a:xfrm>
          </p:grpSpPr>
          <p:sp>
            <p:nvSpPr>
              <p:cNvPr id="13" name="Google Shape;13;p11"/>
              <p:cNvSpPr/>
              <p:nvPr/>
            </p:nvSpPr>
            <p:spPr>
              <a:xfrm rot="-5400000">
                <a:off x="-2753390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4" name="Google Shape;14;p11"/>
              <p:cNvSpPr/>
              <p:nvPr/>
            </p:nvSpPr>
            <p:spPr>
              <a:xfrm>
                <a:off x="322907" y="6480680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5" name="Google Shape;15;p11"/>
              <p:cNvSpPr/>
              <p:nvPr/>
            </p:nvSpPr>
            <p:spPr>
              <a:xfrm>
                <a:off x="322907" y="324915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6" name="Google Shape;16;p11"/>
              <p:cNvSpPr/>
              <p:nvPr/>
            </p:nvSpPr>
            <p:spPr>
              <a:xfrm rot="-5400000">
                <a:off x="8754637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17" name="Google Shape;17;p11"/>
          <p:cNvSpPr txBox="1"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8" name="Google Shape;1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9" name="Google Shape;19;p11"/>
          <p:cNvSpPr txBox="1">
            <a:spLocks noGrp="1"/>
          </p:cNvSpPr>
          <p:nvPr>
            <p:ph type="dt" idx="10"/>
          </p:nvPr>
        </p:nvSpPr>
        <p:spPr>
          <a:xfrm>
            <a:off x="346075" y="6534158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0" name="Google Shape;20;p11"/>
          <p:cNvSpPr txBox="1">
            <a:spLocks noGrp="1"/>
          </p:cNvSpPr>
          <p:nvPr>
            <p:ph type="ftr" idx="11"/>
          </p:nvPr>
        </p:nvSpPr>
        <p:spPr>
          <a:xfrm>
            <a:off x="4038600" y="6545271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21" name="Google Shape;21;p11"/>
          <p:cNvSpPr txBox="1">
            <a:spLocks noGrp="1"/>
          </p:cNvSpPr>
          <p:nvPr>
            <p:ph type="sldNum" idx="12"/>
          </p:nvPr>
        </p:nvSpPr>
        <p:spPr>
          <a:xfrm>
            <a:off x="8207377" y="6534158"/>
            <a:ext cx="3651251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22" name="Google Shape;22;p1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46081" y="363538"/>
            <a:ext cx="1693863" cy="5207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96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14"/>
          <p:cNvGrpSpPr/>
          <p:nvPr/>
        </p:nvGrpSpPr>
        <p:grpSpPr>
          <a:xfrm>
            <a:off x="322263" y="325438"/>
            <a:ext cx="11561762" cy="6207125"/>
            <a:chOff x="322907" y="325720"/>
            <a:chExt cx="11560407" cy="6206560"/>
          </a:xfrm>
        </p:grpSpPr>
        <p:pic>
          <p:nvPicPr>
            <p:cNvPr id="98" name="Google Shape;98;p1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9817240" y="5644312"/>
              <a:ext cx="2040800" cy="85713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" name="Google Shape;99;p14"/>
            <p:cNvGrpSpPr/>
            <p:nvPr/>
          </p:nvGrpSpPr>
          <p:grpSpPr>
            <a:xfrm>
              <a:off x="322907" y="325720"/>
              <a:ext cx="11560407" cy="6206560"/>
              <a:chOff x="322907" y="324915"/>
              <a:chExt cx="11560407" cy="6206560"/>
            </a:xfrm>
          </p:grpSpPr>
          <p:sp>
            <p:nvSpPr>
              <p:cNvPr id="100" name="Google Shape;100;p14"/>
              <p:cNvSpPr/>
              <p:nvPr/>
            </p:nvSpPr>
            <p:spPr>
              <a:xfrm rot="-5400000">
                <a:off x="-2753390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01" name="Google Shape;101;p14"/>
              <p:cNvSpPr/>
              <p:nvPr/>
            </p:nvSpPr>
            <p:spPr>
              <a:xfrm>
                <a:off x="322907" y="6480680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02" name="Google Shape;102;p14"/>
              <p:cNvSpPr/>
              <p:nvPr/>
            </p:nvSpPr>
            <p:spPr>
              <a:xfrm>
                <a:off x="322907" y="324915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sp>
            <p:nvSpPr>
              <p:cNvPr id="103" name="Google Shape;103;p14"/>
              <p:cNvSpPr/>
              <p:nvPr/>
            </p:nvSpPr>
            <p:spPr>
              <a:xfrm rot="-5400000">
                <a:off x="8754637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</p:grpSp>
      <p:sp>
        <p:nvSpPr>
          <p:cNvPr id="104" name="Google Shape;104;p14"/>
          <p:cNvSpPr txBox="1">
            <a:spLocks noGrp="1"/>
          </p:cNvSpPr>
          <p:nvPr>
            <p:ph type="title"/>
          </p:nvPr>
        </p:nvSpPr>
        <p:spPr>
          <a:xfrm>
            <a:off x="838200" y="954088"/>
            <a:ext cx="10515600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3A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3AF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63AF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6" name="Google Shape;106;p14"/>
          <p:cNvSpPr txBox="1">
            <a:spLocks noGrp="1"/>
          </p:cNvSpPr>
          <p:nvPr>
            <p:ph type="dt" idx="10"/>
          </p:nvPr>
        </p:nvSpPr>
        <p:spPr>
          <a:xfrm>
            <a:off x="346075" y="6534150"/>
            <a:ext cx="274320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7" name="Google Shape;107;p14"/>
          <p:cNvSpPr txBox="1">
            <a:spLocks noGrp="1"/>
          </p:cNvSpPr>
          <p:nvPr>
            <p:ph type="ftr" idx="11"/>
          </p:nvPr>
        </p:nvSpPr>
        <p:spPr>
          <a:xfrm>
            <a:off x="4038600" y="6545263"/>
            <a:ext cx="4114800" cy="249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sldNum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00488E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  <p:pic>
        <p:nvPicPr>
          <p:cNvPr id="109" name="Google Shape;109;p1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46075" y="363538"/>
            <a:ext cx="1693863" cy="5207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66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9B96BDB-FA2B-41FB-965D-AF456B03E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A6A0C3F-4475-42AA-ABBF-01C29E3F6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319D73F-32DE-4620-B83F-51D13EF1ED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793135F-C114-40CE-97B2-569753897AF6}" type="datetimeFigureOut">
              <a:rPr lang="pl-PL" smtClean="0"/>
              <a:pPr>
                <a:defRPr/>
              </a:pPr>
              <a:t>12.06.2023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49EFB79-3FDF-4F21-8970-BBC3547B0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05A567B-6934-46AC-AE1F-17714C8E0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C6FFC-65D3-459F-90CD-45D54A129D99}" type="slidenum">
              <a:rPr lang="pl-PL" altLang="pl-PL" smtClean="0"/>
              <a:pPr/>
              <a:t>‹#›</a:t>
            </a:fld>
            <a:endParaRPr lang="pl-PL" altLang="pl-PL"/>
          </a:p>
        </p:txBody>
      </p:sp>
      <p:grpSp>
        <p:nvGrpSpPr>
          <p:cNvPr id="7" name="Grupa 6">
            <a:extLst>
              <a:ext uri="{FF2B5EF4-FFF2-40B4-BE49-F238E27FC236}">
                <a16:creationId xmlns:a16="http://schemas.microsoft.com/office/drawing/2014/main" id="{F1CB5ACB-DB08-4428-B660-49D6339EEC5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22263" y="325438"/>
            <a:ext cx="11561762" cy="6207125"/>
            <a:chOff x="322907" y="325720"/>
            <a:chExt cx="11560408" cy="6206560"/>
          </a:xfrm>
        </p:grpSpPr>
        <p:pic>
          <p:nvPicPr>
            <p:cNvPr id="8" name="Obraz 9">
              <a:extLst>
                <a:ext uri="{FF2B5EF4-FFF2-40B4-BE49-F238E27FC236}">
                  <a16:creationId xmlns:a16="http://schemas.microsoft.com/office/drawing/2014/main" id="{773B38C4-DBA8-427F-8EA9-02E43EBB8C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17240" y="5644312"/>
              <a:ext cx="2040800" cy="857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upa 14">
              <a:extLst>
                <a:ext uri="{FF2B5EF4-FFF2-40B4-BE49-F238E27FC236}">
                  <a16:creationId xmlns:a16="http://schemas.microsoft.com/office/drawing/2014/main" id="{3C2046C2-BA04-4483-99F3-A6049CED78A8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22907" y="325720"/>
              <a:ext cx="11560408" cy="6206560"/>
              <a:chOff x="322907" y="324915"/>
              <a:chExt cx="11560408" cy="6206560"/>
            </a:xfrm>
          </p:grpSpPr>
          <p:sp>
            <p:nvSpPr>
              <p:cNvPr id="10" name="Prostokąt 9">
                <a:extLst>
                  <a:ext uri="{FF2B5EF4-FFF2-40B4-BE49-F238E27FC236}">
                    <a16:creationId xmlns:a16="http://schemas.microsoft.com/office/drawing/2014/main" id="{0F4FE790-4810-4744-B978-E79654C06222}"/>
                  </a:ext>
                </a:extLst>
              </p:cNvPr>
              <p:cNvSpPr/>
              <p:nvPr userDrawn="1"/>
            </p:nvSpPr>
            <p:spPr>
              <a:xfrm rot="16200000">
                <a:off x="-2753390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  <p:sp>
            <p:nvSpPr>
              <p:cNvPr id="11" name="Prostokąt 10">
                <a:extLst>
                  <a:ext uri="{FF2B5EF4-FFF2-40B4-BE49-F238E27FC236}">
                    <a16:creationId xmlns:a16="http://schemas.microsoft.com/office/drawing/2014/main" id="{4403456E-3776-4594-A3AC-3DD42B0CD497}"/>
                  </a:ext>
                </a:extLst>
              </p:cNvPr>
              <p:cNvSpPr/>
              <p:nvPr userDrawn="1"/>
            </p:nvSpPr>
            <p:spPr>
              <a:xfrm>
                <a:off x="322907" y="6480680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  <p:sp>
            <p:nvSpPr>
              <p:cNvPr id="12" name="Prostokąt 11">
                <a:extLst>
                  <a:ext uri="{FF2B5EF4-FFF2-40B4-BE49-F238E27FC236}">
                    <a16:creationId xmlns:a16="http://schemas.microsoft.com/office/drawing/2014/main" id="{EF156A5C-7017-4731-BD96-0A102EA2059C}"/>
                  </a:ext>
                </a:extLst>
              </p:cNvPr>
              <p:cNvSpPr/>
              <p:nvPr userDrawn="1"/>
            </p:nvSpPr>
            <p:spPr>
              <a:xfrm>
                <a:off x="322907" y="324915"/>
                <a:ext cx="11554059" cy="50795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  <p:sp>
            <p:nvSpPr>
              <p:cNvPr id="13" name="Prostokąt 12">
                <a:extLst>
                  <a:ext uri="{FF2B5EF4-FFF2-40B4-BE49-F238E27FC236}">
                    <a16:creationId xmlns:a16="http://schemas.microsoft.com/office/drawing/2014/main" id="{40A2D042-43A8-41AE-AF0A-70CC7F4CAE67}"/>
                  </a:ext>
                </a:extLst>
              </p:cNvPr>
              <p:cNvSpPr/>
              <p:nvPr userDrawn="1"/>
            </p:nvSpPr>
            <p:spPr>
              <a:xfrm rot="16200000">
                <a:off x="8754637" y="3402798"/>
                <a:ext cx="6206560" cy="50794"/>
              </a:xfrm>
              <a:prstGeom prst="rect">
                <a:avLst/>
              </a:prstGeom>
              <a:solidFill>
                <a:srgbClr val="0063A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l-PL"/>
              </a:p>
            </p:txBody>
          </p:sp>
        </p:grpSp>
      </p:grpSp>
      <p:pic>
        <p:nvPicPr>
          <p:cNvPr id="14" name="Obraz 7">
            <a:extLst>
              <a:ext uri="{FF2B5EF4-FFF2-40B4-BE49-F238E27FC236}">
                <a16:creationId xmlns:a16="http://schemas.microsoft.com/office/drawing/2014/main" id="{A2439C98-727B-4558-B1BD-A3B0BA5D1B5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363538"/>
            <a:ext cx="16938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653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  <p:sldLayoutId id="2147483960" r:id="rId12"/>
    <p:sldLayoutId id="2147483933" r:id="rId13"/>
    <p:sldLayoutId id="2147483947" r:id="rId14"/>
    <p:sldLayoutId id="214748372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emf"/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emf"/><Relationship Id="rId9" Type="http://schemas.openxmlformats.org/officeDocument/2006/relationships/image" Target="../media/image13.emf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linkedin.com/in/bart%C5%82omiej-w%C4%99glarz-8a41b096/" TargetMode="Externa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88;p1">
            <a:extLst>
              <a:ext uri="{FF2B5EF4-FFF2-40B4-BE49-F238E27FC236}">
                <a16:creationId xmlns:a16="http://schemas.microsoft.com/office/drawing/2014/main" id="{FF2F693F-3FB4-6F73-7C1E-43C6BD1CDA7D}"/>
              </a:ext>
            </a:extLst>
          </p:cNvPr>
          <p:cNvSpPr txBox="1">
            <a:spLocks/>
          </p:cNvSpPr>
          <p:nvPr/>
        </p:nvSpPr>
        <p:spPr>
          <a:xfrm>
            <a:off x="1782609" y="2373609"/>
            <a:ext cx="8626779" cy="124707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375" tIns="45675" rIns="91375" bIns="4567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lt1"/>
              </a:buClr>
              <a:buSzPts val="4000"/>
              <a:buFont typeface="Arial"/>
              <a:buNone/>
            </a:pPr>
            <a:r>
              <a:rPr lang="pl-PL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Przetwarzanie i analiza danych</a:t>
            </a:r>
          </a:p>
          <a:p>
            <a:pPr marL="0" indent="0" algn="ctr">
              <a:spcBef>
                <a:spcPts val="0"/>
              </a:spcBef>
              <a:buClr>
                <a:schemeClr val="lt1"/>
              </a:buClr>
              <a:buSzPts val="4000"/>
              <a:buFont typeface="Arial"/>
              <a:buNone/>
            </a:pPr>
            <a:r>
              <a:rPr lang="pl-PL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Krakowie w duchu smart </a:t>
            </a:r>
            <a:r>
              <a:rPr lang="pl-PL" sz="4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city</a:t>
            </a:r>
            <a:endParaRPr lang="en-US" sz="12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189;p1">
            <a:extLst>
              <a:ext uri="{FF2B5EF4-FFF2-40B4-BE49-F238E27FC236}">
                <a16:creationId xmlns:a16="http://schemas.microsoft.com/office/drawing/2014/main" id="{9FC015BB-4FCA-2BE8-C57A-630C6A93FF8D}"/>
              </a:ext>
            </a:extLst>
          </p:cNvPr>
          <p:cNvSpPr txBox="1"/>
          <p:nvPr/>
        </p:nvSpPr>
        <p:spPr>
          <a:xfrm>
            <a:off x="9144000" y="5286955"/>
            <a:ext cx="2745685" cy="1243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Bartłomiej Węglarz</a:t>
            </a: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Główny Konsultant, </a:t>
            </a:r>
            <a:r>
              <a:rPr lang="en-US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Smart City</a:t>
            </a:r>
            <a:endParaRPr lang="pl-PL" sz="1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sz="1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Urząd Miasta Krakowa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1A12FBB-1DD4-5196-61A9-8DE1C0A4B807}"/>
              </a:ext>
            </a:extLst>
          </p:cNvPr>
          <p:cNvSpPr txBox="1"/>
          <p:nvPr/>
        </p:nvSpPr>
        <p:spPr>
          <a:xfrm>
            <a:off x="4234975" y="6303892"/>
            <a:ext cx="3722048" cy="3820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Warszawa, 13.06.2023</a:t>
            </a:r>
          </a:p>
        </p:txBody>
      </p:sp>
    </p:spTree>
    <p:extLst>
      <p:ext uri="{BB962C8B-B14F-4D97-AF65-F5344CB8AC3E}">
        <p14:creationId xmlns:p14="http://schemas.microsoft.com/office/powerpoint/2010/main" val="717208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D580F1C1-4DB9-2B18-0F39-CBAC5C2C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171903"/>
          </a:xfrm>
        </p:spPr>
        <p:txBody>
          <a:bodyPr/>
          <a:lstStyle/>
          <a:p>
            <a:r>
              <a:rPr lang="pl-PL" dirty="0"/>
              <a:t>Wyzwanie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E0FE8051-E261-C63D-8CB2-ECF9695AFB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Naliczanie opłat za wywóz odpadów na podstawie liczby zameldowanych</a:t>
            </a:r>
          </a:p>
          <a:p>
            <a:r>
              <a:rPr lang="pl-PL" dirty="0"/>
              <a:t>Niezgodność w liczbie meldunków pod punktem adresowym</a:t>
            </a:r>
          </a:p>
          <a:p>
            <a:r>
              <a:rPr lang="pl-PL" dirty="0"/>
              <a:t>Odseparowane źródła danych o meldunkach (</a:t>
            </a:r>
            <a:r>
              <a:rPr lang="pl-PL" dirty="0" err="1"/>
              <a:t>docz</a:t>
            </a:r>
            <a:r>
              <a:rPr lang="pl-PL" dirty="0"/>
              <a:t>, </a:t>
            </a:r>
            <a:r>
              <a:rPr lang="pl-PL" dirty="0" err="1"/>
              <a:t>elud</a:t>
            </a:r>
            <a:r>
              <a:rPr lang="pl-PL" dirty="0"/>
              <a:t>, </a:t>
            </a:r>
            <a:r>
              <a:rPr lang="pl-PL" dirty="0" err="1"/>
              <a:t>swr</a:t>
            </a:r>
            <a:r>
              <a:rPr lang="pl-PL" dirty="0"/>
              <a:t> itp.)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60E6C67A-9C0B-4C0B-FB9D-ED9168BC4EB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DED7AC8-1141-0B4D-F967-007E09E6AB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10</a:t>
            </a:fld>
            <a:endParaRPr lang="pl-PL"/>
          </a:p>
        </p:txBody>
      </p:sp>
      <p:pic>
        <p:nvPicPr>
          <p:cNvPr id="9" name="Grafika 8" descr="Burza mózgów kontur">
            <a:extLst>
              <a:ext uri="{FF2B5EF4-FFF2-40B4-BE49-F238E27FC236}">
                <a16:creationId xmlns:a16="http://schemas.microsoft.com/office/drawing/2014/main" id="{E6E66257-0DC6-A1AB-2AEE-ED00A15E4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55681" y="2092872"/>
            <a:ext cx="2962604" cy="296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38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EDE7561F-205E-4ECB-1844-F7B556B0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014" y="680265"/>
            <a:ext cx="10018986" cy="611953"/>
          </a:xfrm>
        </p:spPr>
        <p:txBody>
          <a:bodyPr/>
          <a:lstStyle/>
          <a:p>
            <a:r>
              <a:rPr lang="pl-PL" dirty="0"/>
              <a:t>Przygotowanie widoków z baz źródłowych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F03C514-84E8-7B1D-4937-1657E2BB4E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11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191AC52-BA52-5422-D798-7CBB65929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957" y="1720399"/>
            <a:ext cx="9734085" cy="3984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9052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0CACAB0-81C8-75AF-22A2-145F1E1CCD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12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A7B22A9-4BD7-FAB4-8913-206B116EF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303" y="891720"/>
            <a:ext cx="9877155" cy="5416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7652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"/>
          <p:cNvSpPr txBox="1">
            <a:spLocks noGrp="1"/>
          </p:cNvSpPr>
          <p:nvPr>
            <p:ph type="sldNum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13</a:t>
            </a:fld>
            <a:endParaRPr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88E829D9-BFED-1045-DCC7-F0F46BED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945" y="398657"/>
            <a:ext cx="7089905" cy="455418"/>
          </a:xfrm>
        </p:spPr>
        <p:txBody>
          <a:bodyPr/>
          <a:lstStyle/>
          <a:p>
            <a:r>
              <a:rPr lang="pl-PL" dirty="0"/>
              <a:t>Platforma big data 2023/2024</a:t>
            </a:r>
          </a:p>
        </p:txBody>
      </p:sp>
      <p:pic>
        <p:nvPicPr>
          <p:cNvPr id="2" name="Picture 2" descr="Qué es el Big Data y para qué sirve?">
            <a:extLst>
              <a:ext uri="{FF2B5EF4-FFF2-40B4-BE49-F238E27FC236}">
                <a16:creationId xmlns:a16="http://schemas.microsoft.com/office/drawing/2014/main" id="{0C47B259-9FEE-4B8E-F925-B64DED0F4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83" y="1095903"/>
            <a:ext cx="9877718" cy="4666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62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F83B5A20-AF10-36BF-34A6-4BC3F032D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013" y="520263"/>
            <a:ext cx="10515600" cy="736600"/>
          </a:xfrm>
        </p:spPr>
        <p:txBody>
          <a:bodyPr/>
          <a:lstStyle/>
          <a:p>
            <a:r>
              <a:rPr lang="pl-PL" dirty="0"/>
              <a:t>Koncepcja systemu przetwarzania danych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ECADBD0-C4A8-37E9-59E3-996821AE11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14</a:t>
            </a:fld>
            <a:endParaRPr lang="pl-PL"/>
          </a:p>
        </p:txBody>
      </p:sp>
      <p:pic>
        <p:nvPicPr>
          <p:cNvPr id="1026" name="Picture 2" descr="Obraz zawierający tekst, zrzut ekranu, diagram, Prostokąt&#10;&#10;Opis wygenerowany automatycznie">
            <a:extLst>
              <a:ext uri="{FF2B5EF4-FFF2-40B4-BE49-F238E27FC236}">
                <a16:creationId xmlns:a16="http://schemas.microsoft.com/office/drawing/2014/main" id="{FDA03399-835D-0EEE-803E-33C1B782C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3" y="1248355"/>
            <a:ext cx="9089223" cy="5112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585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85123AE-75A4-60B7-970F-96843AD84E0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15</a:t>
            </a:fld>
            <a:endParaRPr lang="pl-P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A3F1165-B69C-5EB1-E829-2ABEB73EA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57287"/>
            <a:ext cx="8077200" cy="4543425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090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53388" y="353819"/>
            <a:ext cx="9230130" cy="536517"/>
          </a:xfrm>
        </p:spPr>
        <p:txBody>
          <a:bodyPr/>
          <a:lstStyle/>
          <a:p>
            <a:r>
              <a:rPr lang="pl-PL" sz="2800" dirty="0"/>
              <a:t>Case </a:t>
            </a:r>
            <a:r>
              <a:rPr lang="pl-PL" sz="2800" dirty="0" err="1"/>
              <a:t>study</a:t>
            </a:r>
            <a:r>
              <a:rPr lang="pl-PL" sz="2800" dirty="0"/>
              <a:t> – Analiza Jakości Powietrza (API GIOŚ)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27BFD1-50E4-747E-26D9-1B1E3D7D1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59" y="3952829"/>
            <a:ext cx="4041806" cy="230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az">
            <a:extLst>
              <a:ext uri="{FF2B5EF4-FFF2-40B4-BE49-F238E27FC236}">
                <a16:creationId xmlns:a16="http://schemas.microsoft.com/office/drawing/2014/main" id="{0C3DEBE5-B0D3-975B-93DB-3D5E2009E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59" y="1045923"/>
            <a:ext cx="4441301" cy="251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662CA76-9865-A9BD-5B4D-653C16615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987" y="1045923"/>
            <a:ext cx="4213961" cy="238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braz">
            <a:extLst>
              <a:ext uri="{FF2B5EF4-FFF2-40B4-BE49-F238E27FC236}">
                <a16:creationId xmlns:a16="http://schemas.microsoft.com/office/drawing/2014/main" id="{10BC07C3-390A-783C-92C2-EA1D186B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22" y="3686525"/>
            <a:ext cx="4518345" cy="257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235C0453-A293-ED7D-F1AA-671B26E9FD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4479" y="2121784"/>
            <a:ext cx="5152574" cy="276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23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8D260DF-6E85-5DCE-3A7A-D6B8BC0CDA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17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0532FFC6-A39E-08B3-50EC-8CED24BEC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80" y="73016"/>
            <a:ext cx="11776970" cy="646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33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1BD63820-B39B-0665-0C04-884D9299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7910" y="468798"/>
            <a:ext cx="10515600" cy="736600"/>
          </a:xfrm>
        </p:spPr>
        <p:txBody>
          <a:bodyPr/>
          <a:lstStyle/>
          <a:p>
            <a:r>
              <a:rPr lang="pl-PL" dirty="0"/>
              <a:t>Raport Kamienie Milowe</a:t>
            </a:r>
          </a:p>
        </p:txBody>
      </p:sp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4DCF388D-7A14-115F-4D91-D70B324013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18</a:t>
            </a:fld>
            <a:endParaRPr lang="pl-PL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9ED18BC-D970-2C35-E59E-24D94DC78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01" y="1376536"/>
            <a:ext cx="8874646" cy="4986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5886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FB9EC27-8C23-FD09-B7E5-7AC018BC1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456368"/>
            <a:ext cx="9404131" cy="736600"/>
          </a:xfrm>
        </p:spPr>
        <p:txBody>
          <a:bodyPr/>
          <a:lstStyle/>
          <a:p>
            <a:r>
              <a:rPr lang="pl-PL" sz="3200" dirty="0"/>
              <a:t>Pilotażowa analityka NLP – informacja publiczna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ABA7069-11A1-F50E-A354-857310E147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19</a:t>
            </a:fld>
            <a:endParaRPr lang="pl-PL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3762626-2174-A4B2-20EB-097F01120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10" y="1214739"/>
            <a:ext cx="8489228" cy="4779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8717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ole tekstowe 18">
            <a:extLst>
              <a:ext uri="{FF2B5EF4-FFF2-40B4-BE49-F238E27FC236}">
                <a16:creationId xmlns:a16="http://schemas.microsoft.com/office/drawing/2014/main" id="{BA1815B1-8051-4B82-B757-77646DB1CF5F}"/>
              </a:ext>
            </a:extLst>
          </p:cNvPr>
          <p:cNvSpPr txBox="1"/>
          <p:nvPr/>
        </p:nvSpPr>
        <p:spPr>
          <a:xfrm>
            <a:off x="2162175" y="445867"/>
            <a:ext cx="6867364" cy="312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31" dirty="0">
                <a:solidFill>
                  <a:schemeClr val="accent1">
                    <a:lumMod val="75000"/>
                  </a:schemeClr>
                </a:solidFill>
              </a:rPr>
              <a:t>Centrum Obsługi Informatycznej - Plan Informatyzacji GMK na lata 2020 - 2025</a:t>
            </a:r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9E8E68AD-77AB-4492-B730-1D800093F030}"/>
              </a:ext>
            </a:extLst>
          </p:cNvPr>
          <p:cNvSpPr/>
          <p:nvPr/>
        </p:nvSpPr>
        <p:spPr>
          <a:xfrm>
            <a:off x="1071073" y="3219760"/>
            <a:ext cx="10016965" cy="501076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252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52E699B-A0C9-40A7-9274-28009D06225F}"/>
              </a:ext>
            </a:extLst>
          </p:cNvPr>
          <p:cNvSpPr txBox="1"/>
          <p:nvPr/>
        </p:nvSpPr>
        <p:spPr>
          <a:xfrm>
            <a:off x="1947961" y="3357270"/>
            <a:ext cx="802331" cy="285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52" dirty="0"/>
              <a:t>… 2021</a:t>
            </a:r>
          </a:p>
        </p:txBody>
      </p: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F45B8929-8E0E-47C9-A110-5FB175606E4C}"/>
              </a:ext>
            </a:extLst>
          </p:cNvPr>
          <p:cNvCxnSpPr>
            <a:cxnSpLocks/>
          </p:cNvCxnSpPr>
          <p:nvPr/>
        </p:nvCxnSpPr>
        <p:spPr>
          <a:xfrm flipH="1">
            <a:off x="3695052" y="762163"/>
            <a:ext cx="3951" cy="5123027"/>
          </a:xfrm>
          <a:prstGeom prst="line">
            <a:avLst/>
          </a:prstGeom>
          <a:ln w="38100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5" name="pole tekstowe 64">
            <a:extLst>
              <a:ext uri="{FF2B5EF4-FFF2-40B4-BE49-F238E27FC236}">
                <a16:creationId xmlns:a16="http://schemas.microsoft.com/office/drawing/2014/main" id="{E22692ED-EFF9-448C-9D08-93351166D4CB}"/>
              </a:ext>
            </a:extLst>
          </p:cNvPr>
          <p:cNvSpPr txBox="1"/>
          <p:nvPr/>
        </p:nvSpPr>
        <p:spPr>
          <a:xfrm>
            <a:off x="4581654" y="3357270"/>
            <a:ext cx="556770" cy="285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52" dirty="0"/>
              <a:t>2022</a:t>
            </a:r>
          </a:p>
        </p:txBody>
      </p:sp>
      <p:cxnSp>
        <p:nvCxnSpPr>
          <p:cNvPr id="66" name="Łącznik prosty 65">
            <a:extLst>
              <a:ext uri="{FF2B5EF4-FFF2-40B4-BE49-F238E27FC236}">
                <a16:creationId xmlns:a16="http://schemas.microsoft.com/office/drawing/2014/main" id="{AEDD127B-DDD6-472D-B363-7E86A13A3D80}"/>
              </a:ext>
            </a:extLst>
          </p:cNvPr>
          <p:cNvCxnSpPr>
            <a:cxnSpLocks/>
          </p:cNvCxnSpPr>
          <p:nvPr/>
        </p:nvCxnSpPr>
        <p:spPr>
          <a:xfrm flipH="1">
            <a:off x="6012836" y="2218730"/>
            <a:ext cx="9940" cy="4273738"/>
          </a:xfrm>
          <a:prstGeom prst="line">
            <a:avLst/>
          </a:prstGeom>
          <a:ln w="38100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7" name="pole tekstowe 66">
            <a:extLst>
              <a:ext uri="{FF2B5EF4-FFF2-40B4-BE49-F238E27FC236}">
                <a16:creationId xmlns:a16="http://schemas.microsoft.com/office/drawing/2014/main" id="{FEBD12F0-14E9-4011-BB87-F0307E933C77}"/>
              </a:ext>
            </a:extLst>
          </p:cNvPr>
          <p:cNvSpPr txBox="1"/>
          <p:nvPr/>
        </p:nvSpPr>
        <p:spPr>
          <a:xfrm>
            <a:off x="6875653" y="3357270"/>
            <a:ext cx="602031" cy="285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52" dirty="0"/>
              <a:t>2023</a:t>
            </a:r>
          </a:p>
        </p:txBody>
      </p:sp>
      <p:cxnSp>
        <p:nvCxnSpPr>
          <p:cNvPr id="68" name="Łącznik prosty 67">
            <a:extLst>
              <a:ext uri="{FF2B5EF4-FFF2-40B4-BE49-F238E27FC236}">
                <a16:creationId xmlns:a16="http://schemas.microsoft.com/office/drawing/2014/main" id="{D0475949-D3E9-4B77-BFB8-7D8D3935A790}"/>
              </a:ext>
            </a:extLst>
          </p:cNvPr>
          <p:cNvCxnSpPr>
            <a:cxnSpLocks/>
          </p:cNvCxnSpPr>
          <p:nvPr/>
        </p:nvCxnSpPr>
        <p:spPr>
          <a:xfrm>
            <a:off x="8401481" y="2303227"/>
            <a:ext cx="6457" cy="4189241"/>
          </a:xfrm>
          <a:prstGeom prst="line">
            <a:avLst/>
          </a:prstGeom>
          <a:ln w="38100" cap="flat" cmpd="sng" algn="ctr">
            <a:solidFill>
              <a:schemeClr val="bg1">
                <a:lumMod val="65000"/>
              </a:schemeClr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3280F607-4B06-477F-AD3E-672EFA22CD84}"/>
              </a:ext>
            </a:extLst>
          </p:cNvPr>
          <p:cNvSpPr txBox="1"/>
          <p:nvPr/>
        </p:nvSpPr>
        <p:spPr>
          <a:xfrm>
            <a:off x="8891878" y="3370150"/>
            <a:ext cx="1314869" cy="285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52" dirty="0"/>
              <a:t>2024 – 2025 …</a:t>
            </a:r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2FB0852E-7383-4234-9AF5-78E246CEC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702" y="1083458"/>
            <a:ext cx="1832366" cy="1170309"/>
          </a:xfrm>
          <a:prstGeom prst="rect">
            <a:avLst/>
          </a:prstGeom>
        </p:spPr>
      </p:pic>
      <p:sp>
        <p:nvSpPr>
          <p:cNvPr id="99" name="Prostokąt 98">
            <a:extLst>
              <a:ext uri="{FF2B5EF4-FFF2-40B4-BE49-F238E27FC236}">
                <a16:creationId xmlns:a16="http://schemas.microsoft.com/office/drawing/2014/main" id="{7FFEF4D4-7C5F-4076-B483-B6C6791BA9AB}"/>
              </a:ext>
            </a:extLst>
          </p:cNvPr>
          <p:cNvSpPr/>
          <p:nvPr/>
        </p:nvSpPr>
        <p:spPr>
          <a:xfrm>
            <a:off x="1071073" y="3622553"/>
            <a:ext cx="4897926" cy="12140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5" i="1" dirty="0">
                <a:solidFill>
                  <a:schemeClr val="tx1"/>
                </a:solidFill>
              </a:rPr>
              <a:t>Program EKO – Usługi dla Mieszkańców</a:t>
            </a:r>
          </a:p>
        </p:txBody>
      </p:sp>
      <p:sp>
        <p:nvSpPr>
          <p:cNvPr id="100" name="Prostokąt 99">
            <a:extLst>
              <a:ext uri="{FF2B5EF4-FFF2-40B4-BE49-F238E27FC236}">
                <a16:creationId xmlns:a16="http://schemas.microsoft.com/office/drawing/2014/main" id="{584C80EE-280B-45E8-8EEB-2A6922C8BA0F}"/>
              </a:ext>
            </a:extLst>
          </p:cNvPr>
          <p:cNvSpPr/>
          <p:nvPr/>
        </p:nvSpPr>
        <p:spPr>
          <a:xfrm>
            <a:off x="1071072" y="3762954"/>
            <a:ext cx="8644205" cy="12742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5" i="1" dirty="0">
                <a:solidFill>
                  <a:schemeClr val="tx1"/>
                </a:solidFill>
              </a:rPr>
              <a:t>Program Rdzeń – Wymiana systemów dziedzinowych UMK i usługi dla MJO</a:t>
            </a:r>
          </a:p>
        </p:txBody>
      </p:sp>
      <p:sp>
        <p:nvSpPr>
          <p:cNvPr id="101" name="Prostokąt 100">
            <a:extLst>
              <a:ext uri="{FF2B5EF4-FFF2-40B4-BE49-F238E27FC236}">
                <a16:creationId xmlns:a16="http://schemas.microsoft.com/office/drawing/2014/main" id="{EBDCAAC9-CEE3-4887-AE79-EAA253EB804B}"/>
              </a:ext>
            </a:extLst>
          </p:cNvPr>
          <p:cNvSpPr/>
          <p:nvPr/>
        </p:nvSpPr>
        <p:spPr>
          <a:xfrm>
            <a:off x="1071074" y="3916307"/>
            <a:ext cx="9186309" cy="126767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5" i="1" dirty="0">
                <a:solidFill>
                  <a:schemeClr val="tx1"/>
                </a:solidFill>
              </a:rPr>
              <a:t>Program Informatyzacji GMK – Zapewnienie cyberbezpieczeństwa i mocy obliczeniowej dla projektów Smart City</a:t>
            </a:r>
          </a:p>
        </p:txBody>
      </p:sp>
      <p:pic>
        <p:nvPicPr>
          <p:cNvPr id="114" name="Obraz 113">
            <a:extLst>
              <a:ext uri="{FF2B5EF4-FFF2-40B4-BE49-F238E27FC236}">
                <a16:creationId xmlns:a16="http://schemas.microsoft.com/office/drawing/2014/main" id="{6C9254E4-3F99-4802-8554-3260DBBB9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0324" y="777907"/>
            <a:ext cx="2997317" cy="1501473"/>
          </a:xfrm>
          <a:prstGeom prst="rect">
            <a:avLst/>
          </a:prstGeom>
        </p:spPr>
      </p:pic>
      <p:sp>
        <p:nvSpPr>
          <p:cNvPr id="120" name="pole tekstowe 119">
            <a:extLst>
              <a:ext uri="{FF2B5EF4-FFF2-40B4-BE49-F238E27FC236}">
                <a16:creationId xmlns:a16="http://schemas.microsoft.com/office/drawing/2014/main" id="{0A568840-1EED-4A1B-964D-652A9249D50D}"/>
              </a:ext>
            </a:extLst>
          </p:cNvPr>
          <p:cNvSpPr txBox="1"/>
          <p:nvPr/>
        </p:nvSpPr>
        <p:spPr>
          <a:xfrm>
            <a:off x="3737379" y="729992"/>
            <a:ext cx="1632178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84" b="1" dirty="0"/>
              <a:t>Usługi dla Mieszkańców</a:t>
            </a:r>
          </a:p>
        </p:txBody>
      </p:sp>
      <p:sp>
        <p:nvSpPr>
          <p:cNvPr id="122" name="pole tekstowe 121">
            <a:extLst>
              <a:ext uri="{FF2B5EF4-FFF2-40B4-BE49-F238E27FC236}">
                <a16:creationId xmlns:a16="http://schemas.microsoft.com/office/drawing/2014/main" id="{E5410391-A83F-4918-BE40-51AE6AC7B4C0}"/>
              </a:ext>
            </a:extLst>
          </p:cNvPr>
          <p:cNvSpPr txBox="1"/>
          <p:nvPr/>
        </p:nvSpPr>
        <p:spPr>
          <a:xfrm>
            <a:off x="997198" y="891486"/>
            <a:ext cx="2545890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84" b="1" dirty="0"/>
              <a:t>COI - Potencjał operacyjny i techniczny</a:t>
            </a:r>
          </a:p>
        </p:txBody>
      </p:sp>
      <p:sp>
        <p:nvSpPr>
          <p:cNvPr id="123" name="pole tekstowe 122">
            <a:extLst>
              <a:ext uri="{FF2B5EF4-FFF2-40B4-BE49-F238E27FC236}">
                <a16:creationId xmlns:a16="http://schemas.microsoft.com/office/drawing/2014/main" id="{2DCEF140-8CDA-41CA-8B8B-D8FF71C20DD7}"/>
              </a:ext>
            </a:extLst>
          </p:cNvPr>
          <p:cNvSpPr txBox="1"/>
          <p:nvPr/>
        </p:nvSpPr>
        <p:spPr>
          <a:xfrm>
            <a:off x="6019152" y="2303227"/>
            <a:ext cx="1217000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84" b="1" dirty="0"/>
              <a:t>Usługi dla Gminy</a:t>
            </a:r>
          </a:p>
        </p:txBody>
      </p:sp>
      <p:sp>
        <p:nvSpPr>
          <p:cNvPr id="124" name="pole tekstowe 123">
            <a:extLst>
              <a:ext uri="{FF2B5EF4-FFF2-40B4-BE49-F238E27FC236}">
                <a16:creationId xmlns:a16="http://schemas.microsoft.com/office/drawing/2014/main" id="{5D3F9BF7-1FCC-4D4D-B34B-8B6D1EF62830}"/>
              </a:ext>
            </a:extLst>
          </p:cNvPr>
          <p:cNvSpPr txBox="1"/>
          <p:nvPr/>
        </p:nvSpPr>
        <p:spPr>
          <a:xfrm>
            <a:off x="8884201" y="933776"/>
            <a:ext cx="817853" cy="243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84" b="1" dirty="0"/>
              <a:t>Smart City</a:t>
            </a:r>
          </a:p>
        </p:txBody>
      </p:sp>
      <p:pic>
        <p:nvPicPr>
          <p:cNvPr id="129" name="Obraz 128">
            <a:extLst>
              <a:ext uri="{FF2B5EF4-FFF2-40B4-BE49-F238E27FC236}">
                <a16:creationId xmlns:a16="http://schemas.microsoft.com/office/drawing/2014/main" id="{2482AC62-7FF4-40BF-9FFE-B5A443F08C5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1247" y="445866"/>
            <a:ext cx="2452633" cy="1535536"/>
          </a:xfrm>
          <a:prstGeom prst="rect">
            <a:avLst/>
          </a:prstGeom>
        </p:spPr>
      </p:pic>
      <p:sp>
        <p:nvSpPr>
          <p:cNvPr id="130" name="pole tekstowe 129">
            <a:extLst>
              <a:ext uri="{FF2B5EF4-FFF2-40B4-BE49-F238E27FC236}">
                <a16:creationId xmlns:a16="http://schemas.microsoft.com/office/drawing/2014/main" id="{1B7C0590-5FBE-4F49-9CDA-7A74738AB244}"/>
              </a:ext>
            </a:extLst>
          </p:cNvPr>
          <p:cNvSpPr txBox="1"/>
          <p:nvPr/>
        </p:nvSpPr>
        <p:spPr>
          <a:xfrm>
            <a:off x="3740183" y="924593"/>
            <a:ext cx="1576072" cy="5878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5" dirty="0"/>
              <a:t>Portal </a:t>
            </a:r>
            <a:r>
              <a:rPr lang="pl-PL" sz="805" dirty="0" err="1"/>
              <a:t>eUsług</a:t>
            </a:r>
            <a:endParaRPr lang="pl-PL" sz="805" dirty="0"/>
          </a:p>
          <a:p>
            <a:r>
              <a:rPr lang="pl-PL" sz="805" dirty="0"/>
              <a:t>Krakowskie Centrum Kontaktu</a:t>
            </a:r>
          </a:p>
          <a:p>
            <a:r>
              <a:rPr lang="pl-PL" sz="805" dirty="0"/>
              <a:t>Platforma Usług Mobilnych</a:t>
            </a:r>
          </a:p>
          <a:p>
            <a:r>
              <a:rPr lang="pl-PL" sz="805" dirty="0"/>
              <a:t>Otwarte Dane</a:t>
            </a:r>
          </a:p>
        </p:txBody>
      </p:sp>
      <p:pic>
        <p:nvPicPr>
          <p:cNvPr id="132" name="Obraz 131">
            <a:extLst>
              <a:ext uri="{FF2B5EF4-FFF2-40B4-BE49-F238E27FC236}">
                <a16:creationId xmlns:a16="http://schemas.microsoft.com/office/drawing/2014/main" id="{553069E0-AE18-4561-B6DC-8F9525713A4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3099" y="1491740"/>
            <a:ext cx="633433" cy="1385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5" name="Obraz 134">
            <a:extLst>
              <a:ext uri="{FF2B5EF4-FFF2-40B4-BE49-F238E27FC236}">
                <a16:creationId xmlns:a16="http://schemas.microsoft.com/office/drawing/2014/main" id="{86F036D8-CB4D-4CC3-A300-1AA377B0417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b="47744"/>
          <a:stretch/>
        </p:blipFill>
        <p:spPr>
          <a:xfrm>
            <a:off x="4333374" y="1580284"/>
            <a:ext cx="670191" cy="756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6" name="pole tekstowe 135">
            <a:extLst>
              <a:ext uri="{FF2B5EF4-FFF2-40B4-BE49-F238E27FC236}">
                <a16:creationId xmlns:a16="http://schemas.microsoft.com/office/drawing/2014/main" id="{929612CB-EE97-428A-975C-A019D2BB9E61}"/>
              </a:ext>
            </a:extLst>
          </p:cNvPr>
          <p:cNvSpPr txBox="1"/>
          <p:nvPr/>
        </p:nvSpPr>
        <p:spPr>
          <a:xfrm>
            <a:off x="3720338" y="4196519"/>
            <a:ext cx="2248662" cy="1634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16" b="1" dirty="0"/>
              <a:t>RDZEN - </a:t>
            </a:r>
            <a:r>
              <a:rPr lang="pl-PL" sz="716" dirty="0"/>
              <a:t>Wymiana technologiczna OTAGO</a:t>
            </a:r>
          </a:p>
          <a:p>
            <a:r>
              <a:rPr lang="pl-PL" sz="716" dirty="0"/>
              <a:t>EZD PUW – elektroniczne zarządzanie dokumentami w UMK</a:t>
            </a:r>
          </a:p>
          <a:p>
            <a:endParaRPr lang="pl-PL" sz="716" dirty="0"/>
          </a:p>
          <a:p>
            <a:r>
              <a:rPr lang="pl-PL" sz="716" b="1" dirty="0"/>
              <a:t>Program Informatyzacji GMK - </a:t>
            </a:r>
            <a:r>
              <a:rPr lang="pl-PL" sz="716" dirty="0"/>
              <a:t>Serwerownia zapasowa – Etap I – zapewnienie redundancji usług krytycznych, pilotażowe wdrożenia Big Data – Data Lake</a:t>
            </a:r>
          </a:p>
          <a:p>
            <a:endParaRPr lang="pl-PL" sz="716" dirty="0"/>
          </a:p>
          <a:p>
            <a:r>
              <a:rPr lang="pl-PL" sz="716" b="1" dirty="0"/>
              <a:t>Smart City </a:t>
            </a:r>
            <a:r>
              <a:rPr lang="pl-PL" sz="716" dirty="0"/>
              <a:t>– wdrożenia pilotażowe (</a:t>
            </a:r>
            <a:r>
              <a:rPr lang="pl-PL" sz="716" dirty="0" err="1"/>
              <a:t>PoC</a:t>
            </a:r>
            <a:r>
              <a:rPr lang="pl-PL" sz="716" dirty="0"/>
              <a:t>), </a:t>
            </a:r>
            <a:r>
              <a:rPr lang="pl-PL" sz="716" dirty="0" err="1"/>
              <a:t>np</a:t>
            </a:r>
            <a:r>
              <a:rPr lang="pl-PL" sz="716" dirty="0"/>
              <a:t>:</a:t>
            </a:r>
          </a:p>
          <a:p>
            <a:pPr marL="153345" indent="-153345">
              <a:buFont typeface="Arial" panose="020B0604020202020204" pitchFamily="34" charset="0"/>
              <a:buChar char="•"/>
            </a:pPr>
            <a:r>
              <a:rPr lang="pl-PL" sz="716" dirty="0"/>
              <a:t>Kontrola strefy ograniczonego ruchu</a:t>
            </a:r>
          </a:p>
          <a:p>
            <a:pPr marL="153345" indent="-153345">
              <a:buFont typeface="Arial" panose="020B0604020202020204" pitchFamily="34" charset="0"/>
              <a:buChar char="•"/>
            </a:pPr>
            <a:r>
              <a:rPr lang="pl-PL" sz="716" dirty="0"/>
              <a:t>Poziom wody w studzienkach kanalizacyjnych</a:t>
            </a:r>
          </a:p>
          <a:p>
            <a:pPr marL="153345" indent="-153345">
              <a:buFont typeface="Arial" panose="020B0604020202020204" pitchFamily="34" charset="0"/>
              <a:buChar char="•"/>
            </a:pPr>
            <a:r>
              <a:rPr lang="pl-PL" sz="716" dirty="0"/>
              <a:t>Zapełnienie pojemników na odpady</a:t>
            </a:r>
          </a:p>
          <a:p>
            <a:pPr marL="153345" indent="-153345">
              <a:buFont typeface="Arial" panose="020B0604020202020204" pitchFamily="34" charset="0"/>
              <a:buChar char="•"/>
            </a:pPr>
            <a:r>
              <a:rPr lang="pl-PL" sz="716" dirty="0"/>
              <a:t>Mapa oświetlenia ulicznego</a:t>
            </a:r>
          </a:p>
        </p:txBody>
      </p:sp>
      <p:sp>
        <p:nvSpPr>
          <p:cNvPr id="137" name="pole tekstowe 136">
            <a:extLst>
              <a:ext uri="{FF2B5EF4-FFF2-40B4-BE49-F238E27FC236}">
                <a16:creationId xmlns:a16="http://schemas.microsoft.com/office/drawing/2014/main" id="{2E335C55-0BF0-45E4-93AD-D40A6374A0B6}"/>
              </a:ext>
            </a:extLst>
          </p:cNvPr>
          <p:cNvSpPr txBox="1"/>
          <p:nvPr/>
        </p:nvSpPr>
        <p:spPr>
          <a:xfrm>
            <a:off x="6034264" y="2456431"/>
            <a:ext cx="2021707" cy="7117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805" dirty="0"/>
              <a:t>Systemy Finansowo-Księgowe</a:t>
            </a:r>
          </a:p>
          <a:p>
            <a:r>
              <a:rPr lang="pl-PL" sz="805" dirty="0"/>
              <a:t>Centralny Rejestr Umów</a:t>
            </a:r>
          </a:p>
          <a:p>
            <a:r>
              <a:rPr lang="pl-PL" sz="805" dirty="0"/>
              <a:t>Usługi przetwarzania i analizy danych</a:t>
            </a:r>
          </a:p>
          <a:p>
            <a:r>
              <a:rPr lang="pl-PL" sz="805" dirty="0"/>
              <a:t>Standardy i usługi cyberbezpieczeństwa</a:t>
            </a:r>
          </a:p>
          <a:p>
            <a:endParaRPr lang="pl-PL" sz="805" dirty="0"/>
          </a:p>
        </p:txBody>
      </p:sp>
      <p:sp>
        <p:nvSpPr>
          <p:cNvPr id="138" name="Prostokąt 137">
            <a:extLst>
              <a:ext uri="{FF2B5EF4-FFF2-40B4-BE49-F238E27FC236}">
                <a16:creationId xmlns:a16="http://schemas.microsoft.com/office/drawing/2014/main" id="{2E036871-B242-4680-8AF3-2D18B5B3C1BC}"/>
              </a:ext>
            </a:extLst>
          </p:cNvPr>
          <p:cNvSpPr/>
          <p:nvPr/>
        </p:nvSpPr>
        <p:spPr>
          <a:xfrm>
            <a:off x="3508867" y="5910917"/>
            <a:ext cx="2354476" cy="4973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r>
              <a:rPr lang="pl-PL" sz="716" b="1" dirty="0"/>
              <a:t>Projekt „ZEBRA” – KEGW</a:t>
            </a:r>
          </a:p>
          <a:p>
            <a:r>
              <a:rPr lang="pl-PL" sz="716" dirty="0"/>
              <a:t>Zapewnienie mocy obliczeniowej i licencji bazodanowych dla Centrum Zarządzania Energią</a:t>
            </a:r>
          </a:p>
          <a:p>
            <a:r>
              <a:rPr lang="pl-PL" sz="716" dirty="0"/>
              <a:t>Wartość rynkowa usługi: </a:t>
            </a:r>
            <a:r>
              <a:rPr lang="pl-PL" sz="716" b="1" dirty="0"/>
              <a:t>~ 200 tys. rocznie</a:t>
            </a:r>
          </a:p>
        </p:txBody>
      </p:sp>
      <p:sp>
        <p:nvSpPr>
          <p:cNvPr id="141" name="pole tekstowe 140">
            <a:extLst>
              <a:ext uri="{FF2B5EF4-FFF2-40B4-BE49-F238E27FC236}">
                <a16:creationId xmlns:a16="http://schemas.microsoft.com/office/drawing/2014/main" id="{6009B999-3AC5-4602-8E94-1E4C78F00A24}"/>
              </a:ext>
            </a:extLst>
          </p:cNvPr>
          <p:cNvSpPr txBox="1"/>
          <p:nvPr/>
        </p:nvSpPr>
        <p:spPr>
          <a:xfrm>
            <a:off x="6110708" y="4251605"/>
            <a:ext cx="2258731" cy="1634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16" b="1" dirty="0"/>
              <a:t>Karta Krakowska - </a:t>
            </a:r>
            <a:r>
              <a:rPr lang="pl-PL" sz="716" dirty="0"/>
              <a:t>Przejęcie usług Karty Krakowskiej od MPK. Integracja Kart Miejskich</a:t>
            </a:r>
          </a:p>
          <a:p>
            <a:endParaRPr lang="pl-PL" sz="716" dirty="0"/>
          </a:p>
          <a:p>
            <a:r>
              <a:rPr lang="pl-PL" sz="716" b="1" dirty="0"/>
              <a:t>Program Informatyzacji GMK - </a:t>
            </a:r>
            <a:r>
              <a:rPr lang="pl-PL" sz="716" dirty="0"/>
              <a:t>Serwerownia zapasowa – Etap II – pełna redundancja usług krytycznych</a:t>
            </a:r>
          </a:p>
          <a:p>
            <a:endParaRPr lang="pl-PL" sz="716" dirty="0"/>
          </a:p>
          <a:p>
            <a:r>
              <a:rPr lang="pl-PL" sz="716" b="1" dirty="0"/>
              <a:t>Smart City </a:t>
            </a:r>
            <a:r>
              <a:rPr lang="pl-PL" sz="716" dirty="0"/>
              <a:t>– budowa Smart City Data Center. Przetwarzanie danych rozproszonych z wykorzystanie technologii Data Lake i sztucznej inteligencji</a:t>
            </a:r>
          </a:p>
          <a:p>
            <a:endParaRPr lang="pl-PL" sz="716" dirty="0"/>
          </a:p>
          <a:p>
            <a:r>
              <a:rPr lang="pl-PL" sz="716" b="1" dirty="0"/>
              <a:t>Cyberbezpieczeństwo 3.0 </a:t>
            </a:r>
            <a:r>
              <a:rPr lang="pl-PL" sz="716" dirty="0"/>
              <a:t>– Gmina Miejska Kraków</a:t>
            </a:r>
          </a:p>
        </p:txBody>
      </p:sp>
      <p:sp>
        <p:nvSpPr>
          <p:cNvPr id="142" name="pole tekstowe 141">
            <a:extLst>
              <a:ext uri="{FF2B5EF4-FFF2-40B4-BE49-F238E27FC236}">
                <a16:creationId xmlns:a16="http://schemas.microsoft.com/office/drawing/2014/main" id="{7A0815F7-B8BF-47FA-A583-93E52AC601A7}"/>
              </a:ext>
            </a:extLst>
          </p:cNvPr>
          <p:cNvSpPr txBox="1"/>
          <p:nvPr/>
        </p:nvSpPr>
        <p:spPr>
          <a:xfrm>
            <a:off x="1058995" y="2639950"/>
            <a:ext cx="2413128" cy="699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16" dirty="0"/>
              <a:t>+175 aplikacji dziedzinowych i systemów wspomagających +3500 użytkowników</a:t>
            </a:r>
          </a:p>
          <a:p>
            <a:endParaRPr lang="pl-PL" sz="716" dirty="0"/>
          </a:p>
          <a:p>
            <a:r>
              <a:rPr lang="pl-PL" sz="600" dirty="0"/>
              <a:t>70 maszyn fizycznych, 463 serwerów logicznych, ponad 400 urządzeń sieciowych, </a:t>
            </a:r>
            <a:r>
              <a:rPr lang="pl-PL" sz="600" dirty="0" err="1"/>
              <a:t>odmiejscowiony</a:t>
            </a:r>
            <a:r>
              <a:rPr lang="pl-PL" sz="600" dirty="0"/>
              <a:t> system backup, </a:t>
            </a:r>
            <a:br>
              <a:rPr lang="pl-PL" sz="600" dirty="0"/>
            </a:br>
            <a:r>
              <a:rPr lang="pl-PL" sz="600" dirty="0"/>
              <a:t>200 TB powierzchni dyskowej</a:t>
            </a:r>
          </a:p>
        </p:txBody>
      </p:sp>
      <p:sp>
        <p:nvSpPr>
          <p:cNvPr id="145" name="pole tekstowe 144">
            <a:extLst>
              <a:ext uri="{FF2B5EF4-FFF2-40B4-BE49-F238E27FC236}">
                <a16:creationId xmlns:a16="http://schemas.microsoft.com/office/drawing/2014/main" id="{F4C8E87F-E207-481D-A607-3E79D29EE95F}"/>
              </a:ext>
            </a:extLst>
          </p:cNvPr>
          <p:cNvSpPr txBox="1"/>
          <p:nvPr/>
        </p:nvSpPr>
        <p:spPr>
          <a:xfrm>
            <a:off x="1053529" y="4097546"/>
            <a:ext cx="2558867" cy="2245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16" b="1" dirty="0"/>
              <a:t>Cyberbezpieczeństwo 2.0 : </a:t>
            </a:r>
            <a:r>
              <a:rPr lang="pl-PL" sz="716" dirty="0"/>
              <a:t>1 754 506 prób złamania zabezpieczeń SI UMK (w tym 321 próby włamania, 3045 ataków na strony WWW) +60% w stosunku do 2020 roku. </a:t>
            </a:r>
          </a:p>
          <a:p>
            <a:r>
              <a:rPr lang="pl-PL" sz="716" dirty="0"/>
              <a:t>Zaawansowane narzędzia ochrony, m. in. monitoring VIP:</a:t>
            </a:r>
            <a:endParaRPr lang="pl-PL" sz="716" b="1" dirty="0"/>
          </a:p>
          <a:p>
            <a:endParaRPr lang="pl-PL" sz="716" dirty="0"/>
          </a:p>
          <a:p>
            <a:endParaRPr lang="pl-PL" sz="716" dirty="0"/>
          </a:p>
          <a:p>
            <a:endParaRPr lang="pl-PL" sz="716" dirty="0"/>
          </a:p>
          <a:p>
            <a:endParaRPr lang="pl-PL" sz="716" dirty="0"/>
          </a:p>
          <a:p>
            <a:endParaRPr lang="pl-PL" sz="716" dirty="0"/>
          </a:p>
          <a:p>
            <a:endParaRPr lang="pl-PL" sz="716" dirty="0"/>
          </a:p>
          <a:p>
            <a:endParaRPr lang="pl-PL" sz="716" dirty="0"/>
          </a:p>
          <a:p>
            <a:endParaRPr lang="pl-PL" sz="716" b="1" dirty="0"/>
          </a:p>
          <a:p>
            <a:r>
              <a:rPr lang="pl-PL" sz="600" b="1" dirty="0"/>
              <a:t>Rozwój systemów: </a:t>
            </a:r>
            <a:r>
              <a:rPr lang="pl-PL" sz="600" dirty="0"/>
              <a:t>77 inicjatyw (zgłoszonych zmian) Systemów Informatycznych UMK w zarządzanym rejestrze</a:t>
            </a:r>
          </a:p>
          <a:p>
            <a:endParaRPr lang="pl-PL" sz="600" dirty="0"/>
          </a:p>
          <a:p>
            <a:r>
              <a:rPr lang="pl-PL" sz="600" b="1" dirty="0"/>
              <a:t>Rozwiązania własne:</a:t>
            </a:r>
            <a:r>
              <a:rPr lang="pl-PL" sz="600" dirty="0"/>
              <a:t> Portale (Kampania </a:t>
            </a:r>
            <a:r>
              <a:rPr lang="pl-PL" sz="600" dirty="0" err="1"/>
              <a:t>Antyprzemocowa</a:t>
            </a:r>
            <a:r>
              <a:rPr lang="pl-PL" sz="600" dirty="0"/>
              <a:t>, Open Data), Aplikacje (Platforma Usług Mobilnych, Transport seniorów na szczepienia, Beneficjenci), Integracje systemów</a:t>
            </a:r>
            <a:endParaRPr lang="pl-PL" sz="600" b="1" dirty="0"/>
          </a:p>
          <a:p>
            <a:endParaRPr lang="pl-PL" sz="600" b="1" dirty="0"/>
          </a:p>
          <a:p>
            <a:r>
              <a:rPr lang="pl-PL" sz="600" b="1" dirty="0"/>
              <a:t>Smart City: </a:t>
            </a:r>
            <a:r>
              <a:rPr lang="pl-PL" sz="600" dirty="0"/>
              <a:t>budowa zarządzanego portfela Smart City – operacjonalizacja Strategii Miasta</a:t>
            </a:r>
            <a:endParaRPr lang="pl-PL" sz="600" b="1" dirty="0"/>
          </a:p>
        </p:txBody>
      </p:sp>
      <p:pic>
        <p:nvPicPr>
          <p:cNvPr id="147" name="Obraz 146">
            <a:extLst>
              <a:ext uri="{FF2B5EF4-FFF2-40B4-BE49-F238E27FC236}">
                <a16:creationId xmlns:a16="http://schemas.microsoft.com/office/drawing/2014/main" id="{84B55193-D0DF-478B-BEAC-BF15A202967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47127" y="2889919"/>
            <a:ext cx="628605" cy="645709"/>
          </a:xfrm>
          <a:prstGeom prst="rect">
            <a:avLst/>
          </a:prstGeom>
        </p:spPr>
      </p:pic>
      <p:sp>
        <p:nvSpPr>
          <p:cNvPr id="148" name="pole tekstowe 147">
            <a:extLst>
              <a:ext uri="{FF2B5EF4-FFF2-40B4-BE49-F238E27FC236}">
                <a16:creationId xmlns:a16="http://schemas.microsoft.com/office/drawing/2014/main" id="{1AAD2B20-006C-49BD-95E0-B0FA2965922A}"/>
              </a:ext>
            </a:extLst>
          </p:cNvPr>
          <p:cNvSpPr txBox="1"/>
          <p:nvPr/>
        </p:nvSpPr>
        <p:spPr>
          <a:xfrm>
            <a:off x="3995677" y="3020307"/>
            <a:ext cx="508473" cy="3812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626" dirty="0"/>
              <a:t>Transfer </a:t>
            </a:r>
          </a:p>
          <a:p>
            <a:r>
              <a:rPr lang="pl-PL" sz="626" dirty="0"/>
              <a:t>danych </a:t>
            </a:r>
          </a:p>
          <a:p>
            <a:r>
              <a:rPr lang="pl-PL" sz="626" dirty="0" err="1"/>
              <a:t>IoT</a:t>
            </a:r>
            <a:endParaRPr lang="pl-PL" sz="626" dirty="0"/>
          </a:p>
        </p:txBody>
      </p:sp>
      <p:pic>
        <p:nvPicPr>
          <p:cNvPr id="149" name="Obraz 148">
            <a:extLst>
              <a:ext uri="{FF2B5EF4-FFF2-40B4-BE49-F238E27FC236}">
                <a16:creationId xmlns:a16="http://schemas.microsoft.com/office/drawing/2014/main" id="{72D00E10-10FE-44FF-91E1-16FC679CC8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3538" y="1916654"/>
            <a:ext cx="2333564" cy="1535536"/>
          </a:xfrm>
          <a:prstGeom prst="rect">
            <a:avLst/>
          </a:prstGeom>
        </p:spPr>
      </p:pic>
      <p:sp>
        <p:nvSpPr>
          <p:cNvPr id="151" name="pole tekstowe 150">
            <a:extLst>
              <a:ext uri="{FF2B5EF4-FFF2-40B4-BE49-F238E27FC236}">
                <a16:creationId xmlns:a16="http://schemas.microsoft.com/office/drawing/2014/main" id="{EF0E80D3-1A08-46AE-A62B-4F4B9EEB4871}"/>
              </a:ext>
            </a:extLst>
          </p:cNvPr>
          <p:cNvSpPr txBox="1"/>
          <p:nvPr/>
        </p:nvSpPr>
        <p:spPr>
          <a:xfrm>
            <a:off x="8496759" y="2755756"/>
            <a:ext cx="1034015" cy="442481"/>
          </a:xfrm>
          <a:custGeom>
            <a:avLst/>
            <a:gdLst>
              <a:gd name="connsiteX0" fmla="*/ 0 w 1034015"/>
              <a:gd name="connsiteY0" fmla="*/ 0 h 442481"/>
              <a:gd name="connsiteX1" fmla="*/ 527348 w 1034015"/>
              <a:gd name="connsiteY1" fmla="*/ 0 h 442481"/>
              <a:gd name="connsiteX2" fmla="*/ 1034015 w 1034015"/>
              <a:gd name="connsiteY2" fmla="*/ 0 h 442481"/>
              <a:gd name="connsiteX3" fmla="*/ 1034015 w 1034015"/>
              <a:gd name="connsiteY3" fmla="*/ 442481 h 442481"/>
              <a:gd name="connsiteX4" fmla="*/ 496327 w 1034015"/>
              <a:gd name="connsiteY4" fmla="*/ 442481 h 442481"/>
              <a:gd name="connsiteX5" fmla="*/ 0 w 1034015"/>
              <a:gd name="connsiteY5" fmla="*/ 442481 h 442481"/>
              <a:gd name="connsiteX6" fmla="*/ 0 w 1034015"/>
              <a:gd name="connsiteY6" fmla="*/ 0 h 442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4015" h="442481" fill="none" extrusionOk="0">
                <a:moveTo>
                  <a:pt x="0" y="0"/>
                </a:moveTo>
                <a:cubicBezTo>
                  <a:pt x="129819" y="-10955"/>
                  <a:pt x="272858" y="32708"/>
                  <a:pt x="527348" y="0"/>
                </a:cubicBezTo>
                <a:cubicBezTo>
                  <a:pt x="781838" y="-32708"/>
                  <a:pt x="865685" y="20233"/>
                  <a:pt x="1034015" y="0"/>
                </a:cubicBezTo>
                <a:cubicBezTo>
                  <a:pt x="1074901" y="216513"/>
                  <a:pt x="1013512" y="232988"/>
                  <a:pt x="1034015" y="442481"/>
                </a:cubicBezTo>
                <a:cubicBezTo>
                  <a:pt x="838723" y="489025"/>
                  <a:pt x="639824" y="405123"/>
                  <a:pt x="496327" y="442481"/>
                </a:cubicBezTo>
                <a:cubicBezTo>
                  <a:pt x="352830" y="479839"/>
                  <a:pt x="236712" y="440905"/>
                  <a:pt x="0" y="442481"/>
                </a:cubicBezTo>
                <a:cubicBezTo>
                  <a:pt x="-27056" y="242032"/>
                  <a:pt x="14258" y="182546"/>
                  <a:pt x="0" y="0"/>
                </a:cubicBezTo>
                <a:close/>
              </a:path>
              <a:path w="1034015" h="442481" stroke="0" extrusionOk="0">
                <a:moveTo>
                  <a:pt x="0" y="0"/>
                </a:moveTo>
                <a:cubicBezTo>
                  <a:pt x="246226" y="-48444"/>
                  <a:pt x="295941" y="59814"/>
                  <a:pt x="506667" y="0"/>
                </a:cubicBezTo>
                <a:cubicBezTo>
                  <a:pt x="717393" y="-59814"/>
                  <a:pt x="793504" y="57117"/>
                  <a:pt x="1034015" y="0"/>
                </a:cubicBezTo>
                <a:cubicBezTo>
                  <a:pt x="1057566" y="111475"/>
                  <a:pt x="1015372" y="233826"/>
                  <a:pt x="1034015" y="442481"/>
                </a:cubicBezTo>
                <a:cubicBezTo>
                  <a:pt x="877391" y="480964"/>
                  <a:pt x="639240" y="398698"/>
                  <a:pt x="517008" y="442481"/>
                </a:cubicBezTo>
                <a:cubicBezTo>
                  <a:pt x="394776" y="486264"/>
                  <a:pt x="109306" y="409003"/>
                  <a:pt x="0" y="442481"/>
                </a:cubicBezTo>
                <a:cubicBezTo>
                  <a:pt x="-17117" y="246476"/>
                  <a:pt x="26729" y="130502"/>
                  <a:pt x="0" y="0"/>
                </a:cubicBezTo>
                <a:close/>
              </a:path>
            </a:pathLst>
          </a:custGeom>
          <a:ln w="28575">
            <a:prstDash val="sysDash"/>
            <a:extLst>
              <a:ext uri="{C807C97D-BFC1-408E-A445-0C87EB9F89A2}">
                <ask:lineSketchStyleProps xmlns:ask="http://schemas.microsoft.com/office/drawing/2018/sketchyshapes" sd="415305429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 anchor="ctr" anchorCtr="0">
            <a:noAutofit/>
          </a:bodyPr>
          <a:lstStyle/>
          <a:p>
            <a:r>
              <a:rPr lang="pl-PL" sz="805" dirty="0">
                <a:solidFill>
                  <a:schemeClr val="accent1">
                    <a:lumMod val="75000"/>
                  </a:schemeClr>
                </a:solidFill>
              </a:rPr>
              <a:t>Realizacja strategii </a:t>
            </a:r>
          </a:p>
          <a:p>
            <a:r>
              <a:rPr lang="pl-PL" sz="805" dirty="0">
                <a:solidFill>
                  <a:schemeClr val="accent1">
                    <a:lumMod val="75000"/>
                  </a:schemeClr>
                </a:solidFill>
              </a:rPr>
              <a:t>Portfela Smart City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CC7BAE-D04D-4864-BE38-2DDA24DEC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79"/>
          <a:stretch/>
        </p:blipFill>
        <p:spPr bwMode="auto">
          <a:xfrm>
            <a:off x="4534801" y="2498001"/>
            <a:ext cx="1373063" cy="578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Obraz 151">
            <a:extLst>
              <a:ext uri="{FF2B5EF4-FFF2-40B4-BE49-F238E27FC236}">
                <a16:creationId xmlns:a16="http://schemas.microsoft.com/office/drawing/2014/main" id="{E272BBDF-E791-43F0-B8C4-22598F00124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8586"/>
          <a:stretch/>
        </p:blipFill>
        <p:spPr>
          <a:xfrm>
            <a:off x="5006366" y="2821106"/>
            <a:ext cx="868463" cy="528738"/>
          </a:xfrm>
          <a:prstGeom prst="rect">
            <a:avLst/>
          </a:prstGeom>
        </p:spPr>
      </p:pic>
      <p:pic>
        <p:nvPicPr>
          <p:cNvPr id="158" name="Obraz 157">
            <a:extLst>
              <a:ext uri="{FF2B5EF4-FFF2-40B4-BE49-F238E27FC236}">
                <a16:creationId xmlns:a16="http://schemas.microsoft.com/office/drawing/2014/main" id="{BB99B9DF-0263-448F-9DD5-3CDEAA51D4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9598" y="4630201"/>
            <a:ext cx="2046728" cy="730268"/>
          </a:xfrm>
          <a:prstGeom prst="rect">
            <a:avLst/>
          </a:prstGeom>
        </p:spPr>
      </p:pic>
      <p:pic>
        <p:nvPicPr>
          <p:cNvPr id="166" name="Obraz 165">
            <a:extLst>
              <a:ext uri="{FF2B5EF4-FFF2-40B4-BE49-F238E27FC236}">
                <a16:creationId xmlns:a16="http://schemas.microsoft.com/office/drawing/2014/main" id="{959CD7CA-E267-4D10-A73F-F19E9A5CFB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7602" y="5602255"/>
            <a:ext cx="1436370" cy="902637"/>
          </a:xfrm>
          <a:prstGeom prst="rect">
            <a:avLst/>
          </a:prstGeom>
        </p:spPr>
      </p:pic>
      <p:pic>
        <p:nvPicPr>
          <p:cNvPr id="171" name="Symbol zastępczy zawartości 4">
            <a:extLst>
              <a:ext uri="{FF2B5EF4-FFF2-40B4-BE49-F238E27FC236}">
                <a16:creationId xmlns:a16="http://schemas.microsoft.com/office/drawing/2014/main" id="{46C87666-2973-464C-8698-244726891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r="84842" b="25080"/>
          <a:stretch/>
        </p:blipFill>
        <p:spPr>
          <a:xfrm>
            <a:off x="1068683" y="2177087"/>
            <a:ext cx="1167859" cy="507364"/>
          </a:xfrm>
        </p:spPr>
      </p:pic>
      <p:pic>
        <p:nvPicPr>
          <p:cNvPr id="172" name="Symbol zastępczy zawartości 4">
            <a:extLst>
              <a:ext uri="{FF2B5EF4-FFF2-40B4-BE49-F238E27FC236}">
                <a16:creationId xmlns:a16="http://schemas.microsoft.com/office/drawing/2014/main" id="{C7560818-978E-470B-9455-A331D965F95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84812"/>
          <a:stretch/>
        </p:blipFill>
        <p:spPr>
          <a:xfrm>
            <a:off x="2618154" y="2110498"/>
            <a:ext cx="948392" cy="548868"/>
          </a:xfrm>
          <a:prstGeom prst="rect">
            <a:avLst/>
          </a:prstGeom>
        </p:spPr>
      </p:pic>
      <p:sp>
        <p:nvSpPr>
          <p:cNvPr id="42" name="pole tekstowe 41">
            <a:extLst>
              <a:ext uri="{FF2B5EF4-FFF2-40B4-BE49-F238E27FC236}">
                <a16:creationId xmlns:a16="http://schemas.microsoft.com/office/drawing/2014/main" id="{35AEA50B-557E-46DE-886C-CD5DDFB6C5C1}"/>
              </a:ext>
            </a:extLst>
          </p:cNvPr>
          <p:cNvSpPr txBox="1"/>
          <p:nvPr/>
        </p:nvSpPr>
        <p:spPr>
          <a:xfrm>
            <a:off x="8475323" y="4276115"/>
            <a:ext cx="2659197" cy="1965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716" b="1" dirty="0"/>
              <a:t>Smart City</a:t>
            </a:r>
            <a:r>
              <a:rPr lang="pl-PL" sz="716" dirty="0"/>
              <a:t> – Realizacja projektów Smart City zgodnie z przyjętą strategią portfela z wykorzystaniem Smart City Data Center (model hybrydowy: on </a:t>
            </a:r>
            <a:r>
              <a:rPr lang="pl-PL" sz="716" dirty="0" err="1"/>
              <a:t>premis+cloud</a:t>
            </a:r>
            <a:r>
              <a:rPr lang="pl-PL" sz="716" dirty="0"/>
              <a:t>)</a:t>
            </a:r>
          </a:p>
          <a:p>
            <a:endParaRPr lang="pl-PL" sz="716" dirty="0"/>
          </a:p>
          <a:p>
            <a:r>
              <a:rPr lang="pl-PL" sz="716" b="1" dirty="0"/>
              <a:t>Karta Krakowska 2.0 </a:t>
            </a:r>
            <a:r>
              <a:rPr lang="pl-PL" sz="716" dirty="0"/>
              <a:t>– zintegrowane usługi Karty Krakowskiej (KK, KKR3+, </a:t>
            </a:r>
            <a:r>
              <a:rPr lang="pl-PL" sz="716" dirty="0" err="1"/>
              <a:t>KRzDN</a:t>
            </a:r>
            <a:r>
              <a:rPr lang="pl-PL" sz="716" dirty="0"/>
              <a:t>) udostępnione na wielu nośnikach, zarządzane z poziomu Konta Klienta (</a:t>
            </a:r>
            <a:r>
              <a:rPr lang="pl-PL" sz="716" dirty="0" err="1"/>
              <a:t>eUP</a:t>
            </a:r>
            <a:r>
              <a:rPr lang="pl-PL" sz="716" dirty="0"/>
              <a:t>) i Aplikacji Mobilnej</a:t>
            </a:r>
          </a:p>
          <a:p>
            <a:endParaRPr lang="pl-PL" sz="716" dirty="0"/>
          </a:p>
          <a:p>
            <a:r>
              <a:rPr lang="pl-PL" sz="716" b="1" dirty="0"/>
              <a:t>MTT</a:t>
            </a:r>
            <a:r>
              <a:rPr lang="pl-PL" sz="716" dirty="0"/>
              <a:t> – wdrożone płatności zbliżeniowe w komunikacji miejskiej wraz z dynamiczną taryfą</a:t>
            </a:r>
          </a:p>
          <a:p>
            <a:endParaRPr lang="pl-PL" sz="716" dirty="0"/>
          </a:p>
          <a:p>
            <a:r>
              <a:rPr lang="pl-PL" sz="716" b="1" dirty="0"/>
              <a:t>RDZEŃ</a:t>
            </a:r>
            <a:r>
              <a:rPr lang="pl-PL" sz="716" dirty="0"/>
              <a:t> – wdrożona zintegrowana sprawozdawczość finansowa na poziomie Gminy – centralne dane finansowe w systemach Centralny Rejestr Umów, System Finansowy Organu,</a:t>
            </a:r>
          </a:p>
          <a:p>
            <a:r>
              <a:rPr lang="pl-PL" sz="716" dirty="0"/>
              <a:t>STRADOM 2.0</a:t>
            </a:r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D1401C77-DA38-41F6-8434-A2BA0FA72EFF}"/>
              </a:ext>
            </a:extLst>
          </p:cNvPr>
          <p:cNvSpPr/>
          <p:nvPr/>
        </p:nvSpPr>
        <p:spPr>
          <a:xfrm>
            <a:off x="4261394" y="4078633"/>
            <a:ext cx="6873126" cy="122448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66000"/>
                  <a:satMod val="160000"/>
                </a:schemeClr>
              </a:gs>
              <a:gs pos="50000">
                <a:schemeClr val="accent3">
                  <a:tint val="44500"/>
                  <a:satMod val="160000"/>
                </a:schemeClr>
              </a:gs>
              <a:gs pos="100000">
                <a:schemeClr val="accent3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805" i="1" dirty="0">
                <a:solidFill>
                  <a:schemeClr val="tx1"/>
                </a:solidFill>
              </a:rPr>
              <a:t>Karta Krakowska 2.0 – zarządzanie zintegrowaną kartą mieszkańca</a:t>
            </a:r>
          </a:p>
        </p:txBody>
      </p:sp>
    </p:spTree>
    <p:extLst>
      <p:ext uri="{BB962C8B-B14F-4D97-AF65-F5344CB8AC3E}">
        <p14:creationId xmlns:p14="http://schemas.microsoft.com/office/powerpoint/2010/main" val="368181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284B7A8-4359-25DA-3CFC-88D075788C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20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C54CB7D2-AA8A-9DF9-1ED2-C2061FCC5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158" y="1145628"/>
            <a:ext cx="9675080" cy="5123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ytuł 4">
            <a:extLst>
              <a:ext uri="{FF2B5EF4-FFF2-40B4-BE49-F238E27FC236}">
                <a16:creationId xmlns:a16="http://schemas.microsoft.com/office/drawing/2014/main" id="{E53DB7DC-0135-3CD4-AA6B-7B4C34460AC7}"/>
              </a:ext>
            </a:extLst>
          </p:cNvPr>
          <p:cNvSpPr txBox="1">
            <a:spLocks/>
          </p:cNvSpPr>
          <p:nvPr/>
        </p:nvSpPr>
        <p:spPr>
          <a:xfrm>
            <a:off x="2209800" y="456368"/>
            <a:ext cx="9540766" cy="736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3200" dirty="0">
                <a:solidFill>
                  <a:srgbClr val="0063AF"/>
                </a:solidFill>
                <a:latin typeface="Lato Black"/>
                <a:sym typeface="Lato Black"/>
              </a:rPr>
              <a:t>Pilotażowa analityka NLP – </a:t>
            </a:r>
            <a:r>
              <a:rPr lang="pl-PL" sz="3200" dirty="0" err="1">
                <a:solidFill>
                  <a:srgbClr val="0063AF"/>
                </a:solidFill>
                <a:latin typeface="Lato Black"/>
                <a:sym typeface="Lato Black"/>
              </a:rPr>
              <a:t>help</a:t>
            </a:r>
            <a:r>
              <a:rPr lang="pl-PL" sz="3200" dirty="0">
                <a:solidFill>
                  <a:srgbClr val="0063AF"/>
                </a:solidFill>
                <a:latin typeface="Lato Black"/>
                <a:sym typeface="Lato Black"/>
              </a:rPr>
              <a:t> desk wewnętrzny</a:t>
            </a:r>
          </a:p>
        </p:txBody>
      </p:sp>
    </p:spTree>
    <p:extLst>
      <p:ext uri="{BB962C8B-B14F-4D97-AF65-F5344CB8AC3E}">
        <p14:creationId xmlns:p14="http://schemas.microsoft.com/office/powerpoint/2010/main" val="16267139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8DBC14-1D89-9EC2-F854-E2D590B83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7450" y="538998"/>
            <a:ext cx="8896350" cy="736600"/>
          </a:xfrm>
        </p:spPr>
        <p:txBody>
          <a:bodyPr/>
          <a:lstStyle/>
          <a:p>
            <a:r>
              <a:rPr lang="pl-PL" dirty="0"/>
              <a:t>Ludność Krakowa powyżej 65 roku życia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35A2037-9C8F-FE19-FFE2-2A6B3A102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CD4F3A5-166E-7823-7C7C-2DA9BA82BD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21</a:t>
            </a:fld>
            <a:endParaRPr lang="pl-PL"/>
          </a:p>
        </p:txBody>
      </p:sp>
      <p:pic>
        <p:nvPicPr>
          <p:cNvPr id="5" name="Obraz 5" descr="Obraz zawierający mapa&#10;&#10;Opis wygenerowany automatycznie">
            <a:extLst>
              <a:ext uri="{FF2B5EF4-FFF2-40B4-BE49-F238E27FC236}">
                <a16:creationId xmlns:a16="http://schemas.microsoft.com/office/drawing/2014/main" id="{E3CEE680-5BA7-6145-CA58-56BAE88AC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571" y="1515132"/>
            <a:ext cx="7659029" cy="4661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5560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016B83F-FD15-5217-76CB-B8B965A65C7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22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E4CBC58-0D45-7519-5C53-138F6E358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142" y="997329"/>
            <a:ext cx="8712860" cy="5312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0887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>
            <a:extLst>
              <a:ext uri="{FF2B5EF4-FFF2-40B4-BE49-F238E27FC236}">
                <a16:creationId xmlns:a16="http://schemas.microsoft.com/office/drawing/2014/main" id="{B19C9C15-BBB9-C380-C0DE-94DD72FE7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034" y="499578"/>
            <a:ext cx="9146628" cy="736600"/>
          </a:xfrm>
        </p:spPr>
        <p:txBody>
          <a:bodyPr/>
          <a:lstStyle/>
          <a:p>
            <a:r>
              <a:rPr lang="pl-PL" dirty="0" err="1"/>
              <a:t>ArcGIS</a:t>
            </a:r>
            <a:r>
              <a:rPr lang="pl-PL" dirty="0"/>
              <a:t> online - wielowarstwowość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099ED45-E362-3A7C-4629-0C1D8A9193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23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24B1318-40DD-23B1-4C46-8B8CE770F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80" y="1236178"/>
            <a:ext cx="10244640" cy="508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81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56989285-7E45-9E3C-9738-EA83F07AD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Wybrane projekty smart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DFF489F4-FC02-1C8A-0AED-23B159863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4367DE29-4140-D127-2393-717D99EA3B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0215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745B721D-793C-4011-8C41-A84BB671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54088"/>
            <a:ext cx="10839449" cy="736600"/>
          </a:xfrm>
        </p:spPr>
        <p:txBody>
          <a:bodyPr/>
          <a:lstStyle/>
          <a:p>
            <a:r>
              <a:rPr lang="pl-PL" dirty="0"/>
              <a:t>Monitoring Strefy Ograniczonego Ruchu, Maj 2023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07D006-6D4B-BB36-24A9-A2372EBFAAE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25</a:t>
            </a:fld>
            <a:endParaRPr lang="pl-PL"/>
          </a:p>
        </p:txBody>
      </p:sp>
      <p:pic>
        <p:nvPicPr>
          <p:cNvPr id="4098" name="Picture 2" descr="ANPR | ANPR Open Source Software | Innominds">
            <a:extLst>
              <a:ext uri="{FF2B5EF4-FFF2-40B4-BE49-F238E27FC236}">
                <a16:creationId xmlns:a16="http://schemas.microsoft.com/office/drawing/2014/main" id="{3EF4EBC6-1EAD-F513-816E-AFFA31A18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2590657"/>
            <a:ext cx="4219575" cy="230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a 7" descr="Baza danych kontur">
            <a:extLst>
              <a:ext uri="{FF2B5EF4-FFF2-40B4-BE49-F238E27FC236}">
                <a16:creationId xmlns:a16="http://schemas.microsoft.com/office/drawing/2014/main" id="{5E3F7BE0-D107-AC4F-86FF-2E1B7C0B6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62624" y="2144711"/>
            <a:ext cx="1343025" cy="1343025"/>
          </a:xfrm>
          <a:prstGeom prst="rect">
            <a:avLst/>
          </a:prstGeom>
        </p:spPr>
      </p:pic>
      <p:pic>
        <p:nvPicPr>
          <p:cNvPr id="10" name="Grafika 9" descr="Wykres słupkowy kontur">
            <a:extLst>
              <a:ext uri="{FF2B5EF4-FFF2-40B4-BE49-F238E27FC236}">
                <a16:creationId xmlns:a16="http://schemas.microsoft.com/office/drawing/2014/main" id="{6CC10536-EE1A-D2A7-3B0A-64C137934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58250" y="1824036"/>
            <a:ext cx="1981200" cy="1981200"/>
          </a:xfrm>
          <a:prstGeom prst="rect">
            <a:avLst/>
          </a:prstGeom>
        </p:spPr>
      </p:pic>
      <p:sp>
        <p:nvSpPr>
          <p:cNvPr id="11" name="Strzałka: w prawo 10">
            <a:extLst>
              <a:ext uri="{FF2B5EF4-FFF2-40B4-BE49-F238E27FC236}">
                <a16:creationId xmlns:a16="http://schemas.microsoft.com/office/drawing/2014/main" id="{CCFE1BFF-3C53-A009-F18E-555343031B17}"/>
              </a:ext>
            </a:extLst>
          </p:cNvPr>
          <p:cNvSpPr/>
          <p:nvPr/>
        </p:nvSpPr>
        <p:spPr>
          <a:xfrm>
            <a:off x="3838575" y="2695575"/>
            <a:ext cx="1600200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6EBD06CB-F1D7-5356-CB42-DC1C0BE19BD2}"/>
              </a:ext>
            </a:extLst>
          </p:cNvPr>
          <p:cNvSpPr/>
          <p:nvPr/>
        </p:nvSpPr>
        <p:spPr>
          <a:xfrm>
            <a:off x="7258050" y="2695574"/>
            <a:ext cx="1600200" cy="238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: zakrzywiona w lewo 12">
            <a:extLst>
              <a:ext uri="{FF2B5EF4-FFF2-40B4-BE49-F238E27FC236}">
                <a16:creationId xmlns:a16="http://schemas.microsoft.com/office/drawing/2014/main" id="{47D3229D-3DDC-2415-33B8-CC46F3643FBC}"/>
              </a:ext>
            </a:extLst>
          </p:cNvPr>
          <p:cNvSpPr/>
          <p:nvPr/>
        </p:nvSpPr>
        <p:spPr>
          <a:xfrm>
            <a:off x="10972799" y="3172188"/>
            <a:ext cx="704850" cy="19812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pic>
        <p:nvPicPr>
          <p:cNvPr id="15" name="Grafika 14" descr="Służba policji kontur">
            <a:extLst>
              <a:ext uri="{FF2B5EF4-FFF2-40B4-BE49-F238E27FC236}">
                <a16:creationId xmlns:a16="http://schemas.microsoft.com/office/drawing/2014/main" id="{0983DD95-C6EE-2F9E-4CB9-890640A3DE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85926" y="4419610"/>
            <a:ext cx="1325847" cy="147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798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A02D14A-1F4F-A45F-858A-7B808AFE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699" y="382588"/>
            <a:ext cx="9077325" cy="736600"/>
          </a:xfrm>
        </p:spPr>
        <p:txBody>
          <a:bodyPr/>
          <a:lstStyle/>
          <a:p>
            <a:r>
              <a:rPr lang="pl-PL" dirty="0"/>
              <a:t>Portal Elektronicznych Usług Publicznych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27C715-9D3F-B078-AEA4-79268532CE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26</a:t>
            </a:fld>
            <a:endParaRPr lang="pl-PL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22F916F-1CF6-ACB2-4661-76F661270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644" y="1063342"/>
            <a:ext cx="2714650" cy="330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10A60D-FB09-D152-71D6-C177B9BC2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36" y="1849911"/>
            <a:ext cx="6180356" cy="2964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964342B8-51E9-F6CB-2EEF-231D3C4872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551" y="3923271"/>
            <a:ext cx="5694473" cy="210304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10355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47CACF8-241F-055C-17ED-9582118F8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93700"/>
            <a:ext cx="9601200" cy="736600"/>
          </a:xfrm>
        </p:spPr>
        <p:txBody>
          <a:bodyPr/>
          <a:lstStyle/>
          <a:p>
            <a:r>
              <a:rPr lang="pl-PL" dirty="0"/>
              <a:t>Aplikacja Mobilny Kraków, 2024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E20BB57-BA18-382A-B586-9D10ED8E6A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27</a:t>
            </a:fld>
            <a:endParaRPr lang="pl-PL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F7930BBD-AC6A-3A51-62D3-3BF410B75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613" y="1295263"/>
            <a:ext cx="2197478" cy="488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B1023D9A-06F5-11E9-28C3-CD6CA46DE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061" y="1295263"/>
            <a:ext cx="2197478" cy="488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6866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A02D14A-1F4F-A45F-858A-7B808AFE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699" y="382588"/>
            <a:ext cx="9077325" cy="736600"/>
          </a:xfrm>
        </p:spPr>
        <p:txBody>
          <a:bodyPr/>
          <a:lstStyle/>
          <a:p>
            <a:r>
              <a:rPr lang="pl-PL" dirty="0"/>
              <a:t>Otwarte dane (projekt 2023/24)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E04621E1-F67F-A480-0F44-37B739E90D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3424" y="1637480"/>
            <a:ext cx="10515600" cy="2701413"/>
          </a:xfrm>
        </p:spPr>
        <p:txBody>
          <a:bodyPr/>
          <a:lstStyle/>
          <a:p>
            <a:r>
              <a:rPr lang="pl-PL" sz="2800" dirty="0"/>
              <a:t>Jakie dane są atrakcyjne dla biznesu?</a:t>
            </a:r>
          </a:p>
          <a:p>
            <a:r>
              <a:rPr lang="pl-PL" sz="2800" dirty="0"/>
              <a:t>Jakie usługi dla mieszkańców mogą powstać w oparciu o otwarte dane?</a:t>
            </a:r>
          </a:p>
          <a:p>
            <a:r>
              <a:rPr lang="pl-PL" sz="2800" dirty="0"/>
              <a:t>Jaka wartość dodana wynika z wykorzystania otwartych danych?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27C715-9D3F-B078-AEA4-79268532CE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28</a:t>
            </a:fld>
            <a:endParaRPr lang="pl-PL"/>
          </a:p>
        </p:txBody>
      </p:sp>
      <p:pic>
        <p:nvPicPr>
          <p:cNvPr id="2" name="Picture 2" descr="What is Open Data and where can you find it?">
            <a:extLst>
              <a:ext uri="{FF2B5EF4-FFF2-40B4-BE49-F238E27FC236}">
                <a16:creationId xmlns:a16="http://schemas.microsoft.com/office/drawing/2014/main" id="{8B0C53B1-9E45-BF71-91DB-ACD713D27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05" y="3668486"/>
            <a:ext cx="3094743" cy="2701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787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6A02D14A-1F4F-A45F-858A-7B808AFE3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699" y="382588"/>
            <a:ext cx="9077325" cy="736600"/>
          </a:xfrm>
        </p:spPr>
        <p:txBody>
          <a:bodyPr/>
          <a:lstStyle/>
          <a:p>
            <a:r>
              <a:rPr lang="pl-PL" dirty="0" err="1"/>
              <a:t>IoT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27C715-9D3F-B078-AEA4-79268532CE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29</a:t>
            </a:fld>
            <a:endParaRPr lang="pl-PL"/>
          </a:p>
        </p:txBody>
      </p:sp>
      <p:pic>
        <p:nvPicPr>
          <p:cNvPr id="1026" name="Picture 2" descr="Internet Iot, HD Png Download - vhv">
            <a:extLst>
              <a:ext uri="{FF2B5EF4-FFF2-40B4-BE49-F238E27FC236}">
                <a16:creationId xmlns:a16="http://schemas.microsoft.com/office/drawing/2014/main" id="{F299D5C2-6C36-0A47-1485-8FC71C90E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525" y="1232127"/>
            <a:ext cx="9306950" cy="43937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206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93A13F-C452-471A-A2D7-5A002F4E6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088" y="329983"/>
            <a:ext cx="8911005" cy="736600"/>
          </a:xfrm>
        </p:spPr>
        <p:txBody>
          <a:bodyPr/>
          <a:lstStyle/>
          <a:p>
            <a:r>
              <a:rPr lang="pl-PL" sz="3200" dirty="0"/>
              <a:t>Trzy główne kierunki rozwoju Smart City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E9888F30-AEF9-72B8-ED86-5B8E685CC07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9777" y="2066045"/>
            <a:ext cx="4036730" cy="2341036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D0B109D3-56CC-B216-0384-3ACBCF61089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8377" y="1251933"/>
            <a:ext cx="1902477" cy="195424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939ED6F1-3D76-E105-84C3-F021D12F72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47652" y="1066583"/>
            <a:ext cx="2134894" cy="1954927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id="{362E4848-0B42-AF6A-B9B1-1872904F02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8788" r="32121"/>
          <a:stretch/>
        </p:blipFill>
        <p:spPr>
          <a:xfrm>
            <a:off x="4587352" y="4203758"/>
            <a:ext cx="2195736" cy="1910651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47C513F-A432-0405-AE00-7A861423DCE0}"/>
              </a:ext>
            </a:extLst>
          </p:cNvPr>
          <p:cNvSpPr txBox="1"/>
          <p:nvPr/>
        </p:nvSpPr>
        <p:spPr>
          <a:xfrm>
            <a:off x="1391694" y="3126117"/>
            <a:ext cx="1399742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l-PL" dirty="0"/>
              <a:t>Przesył danych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BDEF27A-B263-415C-66F5-5FFD904E8AC3}"/>
              </a:ext>
            </a:extLst>
          </p:cNvPr>
          <p:cNvSpPr txBox="1"/>
          <p:nvPr/>
        </p:nvSpPr>
        <p:spPr>
          <a:xfrm>
            <a:off x="7921184" y="3058636"/>
            <a:ext cx="3958548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dirty="0"/>
              <a:t>Gromadzenie, przetwarzanie i analiza danych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63D6D97-AA49-D3F6-4AA0-C082347393A7}"/>
              </a:ext>
            </a:extLst>
          </p:cNvPr>
          <p:cNvSpPr txBox="1"/>
          <p:nvPr/>
        </p:nvSpPr>
        <p:spPr>
          <a:xfrm>
            <a:off x="3268948" y="6059366"/>
            <a:ext cx="4745210" cy="30777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l-PL" dirty="0"/>
              <a:t>Symulacje i przetwarzanie danych w czasie rzeczywistym</a:t>
            </a:r>
          </a:p>
        </p:txBody>
      </p:sp>
    </p:spTree>
    <p:extLst>
      <p:ext uri="{BB962C8B-B14F-4D97-AF65-F5344CB8AC3E}">
        <p14:creationId xmlns:p14="http://schemas.microsoft.com/office/powerpoint/2010/main" val="6773956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047CACF8-241F-055C-17ED-9582118F8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393700"/>
            <a:ext cx="9601200" cy="736600"/>
          </a:xfrm>
        </p:spPr>
        <p:txBody>
          <a:bodyPr/>
          <a:lstStyle/>
          <a:p>
            <a:r>
              <a:rPr lang="pl-PL" dirty="0"/>
              <a:t>Pilotażowy smart parking (</a:t>
            </a:r>
            <a:r>
              <a:rPr lang="pl-PL" dirty="0" err="1"/>
              <a:t>LoRaWAN</a:t>
            </a:r>
            <a:r>
              <a:rPr lang="pl-PL" dirty="0"/>
              <a:t>), 2022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03A817AA-7885-9820-8C14-7B658E2272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E20BB57-BA18-382A-B586-9D10ED8E6AF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30</a:t>
            </a:fld>
            <a:endParaRPr lang="pl-P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9C7A4A2-7B9D-5320-F23F-7B9CBCBFBD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6" b="6200"/>
          <a:stretch/>
        </p:blipFill>
        <p:spPr bwMode="auto">
          <a:xfrm>
            <a:off x="838200" y="1251857"/>
            <a:ext cx="10553650" cy="4351338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562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F9188FE3-9580-B9E3-4146-7447DF2D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015" y="443537"/>
            <a:ext cx="10515600" cy="736600"/>
          </a:xfrm>
        </p:spPr>
        <p:txBody>
          <a:bodyPr/>
          <a:lstStyle/>
          <a:p>
            <a:r>
              <a:rPr lang="pl-PL" dirty="0"/>
              <a:t>Współpraca z </a:t>
            </a:r>
            <a:r>
              <a:rPr lang="pl-PL" dirty="0" err="1"/>
              <a:t>InPost</a:t>
            </a:r>
            <a:r>
              <a:rPr lang="pl-PL" dirty="0"/>
              <a:t> w ramach „Green City”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D2F27A6-432B-A41B-8FAF-B69BDAAE30A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31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3ECBB50-E5EA-6D0B-A4F2-5421D2609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187" y="1518447"/>
            <a:ext cx="8233348" cy="438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2356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4389528-ECA2-5124-FC2E-48E38CD33F3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32</a:t>
            </a:fld>
            <a:endParaRPr lang="pl-PL"/>
          </a:p>
        </p:txBody>
      </p:sp>
      <p:pic>
        <p:nvPicPr>
          <p:cNvPr id="3076" name="Picture 4" descr="Air pollution - Free miscellaneous icons">
            <a:extLst>
              <a:ext uri="{FF2B5EF4-FFF2-40B4-BE49-F238E27FC236}">
                <a16:creationId xmlns:a16="http://schemas.microsoft.com/office/drawing/2014/main" id="{DBF3A551-F9D2-00AF-DD78-F32FA0F38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828" y="1665514"/>
            <a:ext cx="4158343" cy="415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ytuł 4">
            <a:extLst>
              <a:ext uri="{FF2B5EF4-FFF2-40B4-BE49-F238E27FC236}">
                <a16:creationId xmlns:a16="http://schemas.microsoft.com/office/drawing/2014/main" id="{19B35B28-963D-6C0A-39D3-A0148DCE4CA8}"/>
              </a:ext>
            </a:extLst>
          </p:cNvPr>
          <p:cNvSpPr txBox="1">
            <a:spLocks/>
          </p:cNvSpPr>
          <p:nvPr/>
        </p:nvSpPr>
        <p:spPr>
          <a:xfrm>
            <a:off x="2171699" y="349931"/>
            <a:ext cx="9077325" cy="7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63AF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rPr lang="pl-PL" dirty="0"/>
              <a:t>Mobilne czujniki jakości powietrza (KMK)</a:t>
            </a:r>
          </a:p>
        </p:txBody>
      </p:sp>
    </p:spTree>
    <p:extLst>
      <p:ext uri="{BB962C8B-B14F-4D97-AF65-F5344CB8AC3E}">
        <p14:creationId xmlns:p14="http://schemas.microsoft.com/office/powerpoint/2010/main" val="2706650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179763" y="2998788"/>
            <a:ext cx="5832475" cy="646112"/>
          </a:xfrm>
          <a:prstGeom prst="rect">
            <a:avLst/>
          </a:prstGeom>
          <a:noFill/>
        </p:spPr>
        <p:txBody>
          <a:bodyPr lIns="91440" tIns="45720" rIns="91440" bIns="45720" anchor="t">
            <a:spAutoFit/>
          </a:bodyPr>
          <a:lstStyle/>
          <a:p>
            <a:pPr algn="ctr">
              <a:defRPr/>
            </a:pPr>
            <a:r>
              <a:rPr lang="pl-PL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Dziękuję</a:t>
            </a:r>
            <a:endParaRPr lang="pl-PL" dirty="0">
              <a:solidFill>
                <a:schemeClr val="bg1"/>
              </a:solidFill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7DBFB3B4-5605-8AA7-B418-1894021780B5}"/>
              </a:ext>
            </a:extLst>
          </p:cNvPr>
          <p:cNvGrpSpPr/>
          <p:nvPr/>
        </p:nvGrpSpPr>
        <p:grpSpPr>
          <a:xfrm>
            <a:off x="3898280" y="4218376"/>
            <a:ext cx="4395439" cy="2332463"/>
            <a:chOff x="5098428" y="3942151"/>
            <a:chExt cx="4395439" cy="2332463"/>
          </a:xfrm>
        </p:grpSpPr>
        <p:grpSp>
          <p:nvGrpSpPr>
            <p:cNvPr id="12" name="Grupa 11">
              <a:extLst>
                <a:ext uri="{FF2B5EF4-FFF2-40B4-BE49-F238E27FC236}">
                  <a16:creationId xmlns:a16="http://schemas.microsoft.com/office/drawing/2014/main" id="{C7BC2723-292D-DA26-9015-2E596443DF79}"/>
                </a:ext>
              </a:extLst>
            </p:cNvPr>
            <p:cNvGrpSpPr/>
            <p:nvPr/>
          </p:nvGrpSpPr>
          <p:grpSpPr>
            <a:xfrm>
              <a:off x="5098428" y="3942151"/>
              <a:ext cx="4395439" cy="2332463"/>
              <a:chOff x="3898278" y="4056451"/>
              <a:chExt cx="4395439" cy="2332463"/>
            </a:xfrm>
          </p:grpSpPr>
          <p:sp>
            <p:nvSpPr>
              <p:cNvPr id="8" name="Prostokąt: zaokrąglone rogi 7">
                <a:extLst>
                  <a:ext uri="{FF2B5EF4-FFF2-40B4-BE49-F238E27FC236}">
                    <a16:creationId xmlns:a16="http://schemas.microsoft.com/office/drawing/2014/main" id="{4F0E0857-50C0-7B0B-F344-7D47328E80B1}"/>
                  </a:ext>
                </a:extLst>
              </p:cNvPr>
              <p:cNvSpPr/>
              <p:nvPr/>
            </p:nvSpPr>
            <p:spPr>
              <a:xfrm>
                <a:off x="3898278" y="4056451"/>
                <a:ext cx="4395439" cy="2332463"/>
              </a:xfrm>
              <a:prstGeom prst="roundRect">
                <a:avLst/>
              </a:prstGeom>
              <a:solidFill>
                <a:schemeClr val="accent1">
                  <a:lumMod val="50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dirty="0">
                  <a:cs typeface="Calibri"/>
                </a:endParaRPr>
              </a:p>
            </p:txBody>
          </p:sp>
          <p:sp>
            <p:nvSpPr>
              <p:cNvPr id="10" name="pole tekstowe 9">
                <a:extLst>
                  <a:ext uri="{FF2B5EF4-FFF2-40B4-BE49-F238E27FC236}">
                    <a16:creationId xmlns:a16="http://schemas.microsoft.com/office/drawing/2014/main" id="{8185F042-0B8C-1EDA-ABA1-4E0C9763B92E}"/>
                  </a:ext>
                </a:extLst>
              </p:cNvPr>
              <p:cNvSpPr txBox="1"/>
              <p:nvPr/>
            </p:nvSpPr>
            <p:spPr>
              <a:xfrm>
                <a:off x="5690313" y="4360854"/>
                <a:ext cx="2529469" cy="969496"/>
              </a:xfrm>
              <a:prstGeom prst="rect">
                <a:avLst/>
              </a:prstGeom>
              <a:noFill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pl-PL" sz="1200" b="1" dirty="0">
                    <a:solidFill>
                      <a:schemeClr val="bg1"/>
                    </a:solidFill>
                  </a:rPr>
                  <a:t>Bartłomiej Węglarz</a:t>
                </a:r>
              </a:p>
              <a:p>
                <a:r>
                  <a:rPr lang="pl-PL" sz="1100" dirty="0">
                    <a:solidFill>
                      <a:schemeClr val="bg1"/>
                    </a:solidFill>
                  </a:rPr>
                  <a:t>Główny Konsultant, Smart City</a:t>
                </a:r>
              </a:p>
              <a:p>
                <a:r>
                  <a:rPr lang="pl-PL" sz="1100" dirty="0">
                    <a:solidFill>
                      <a:schemeClr val="bg1"/>
                    </a:solidFill>
                  </a:rPr>
                  <a:t>Centrum Obsługi Informatycznej</a:t>
                </a:r>
              </a:p>
              <a:p>
                <a:r>
                  <a:rPr lang="pl-PL" sz="1100" dirty="0">
                    <a:solidFill>
                      <a:schemeClr val="bg1"/>
                    </a:solidFill>
                  </a:rPr>
                  <a:t>Urząd Miasta Krakowa</a:t>
                </a:r>
              </a:p>
              <a:p>
                <a:r>
                  <a:rPr lang="pl-PL" sz="1100" b="1" dirty="0">
                    <a:solidFill>
                      <a:schemeClr val="bg1"/>
                    </a:solidFill>
                  </a:rPr>
                  <a:t>Bartlomiej.Weglarz@um.krakow.pl</a:t>
                </a:r>
              </a:p>
            </p:txBody>
          </p:sp>
          <p:pic>
            <p:nvPicPr>
              <p:cNvPr id="11" name="Picture 2" descr="LinkedIn logo PNG">
                <a:hlinkClick r:id="rId2"/>
                <a:extLst>
                  <a:ext uri="{FF2B5EF4-FFF2-40B4-BE49-F238E27FC236}">
                    <a16:creationId xmlns:a16="http://schemas.microsoft.com/office/drawing/2014/main" id="{8BB9FDEA-5893-869F-3A44-1CE93267FA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19868" y="5532251"/>
                <a:ext cx="552261" cy="5522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Obraz 4" descr="Obraz zawierający osoba, mężczyzna, ściana, wewnątrz&#10;&#10;Opis wygenerowany automatycznie">
              <a:extLst>
                <a:ext uri="{FF2B5EF4-FFF2-40B4-BE49-F238E27FC236}">
                  <a16:creationId xmlns:a16="http://schemas.microsoft.com/office/drawing/2014/main" id="{10BCFE9D-378A-A946-C299-8094B87D3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5290" y="4246554"/>
              <a:ext cx="1321420" cy="172365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22189359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25448" y="353520"/>
            <a:ext cx="7738312" cy="536517"/>
          </a:xfrm>
        </p:spPr>
        <p:txBody>
          <a:bodyPr/>
          <a:lstStyle/>
          <a:p>
            <a:pPr algn="ctr"/>
            <a:r>
              <a:rPr lang="pl-PL" sz="2800"/>
              <a:t>Smart City Data Center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39D5E99-71EF-4CA3-9CBA-555F5F341855}"/>
              </a:ext>
            </a:extLst>
          </p:cNvPr>
          <p:cNvGrpSpPr/>
          <p:nvPr/>
        </p:nvGrpSpPr>
        <p:grpSpPr>
          <a:xfrm>
            <a:off x="1206543" y="2874898"/>
            <a:ext cx="2824914" cy="1342830"/>
            <a:chOff x="527885" y="1007195"/>
            <a:chExt cx="4315899" cy="2317029"/>
          </a:xfrm>
        </p:grpSpPr>
        <p:pic>
          <p:nvPicPr>
            <p:cNvPr id="6" name="Obraz 5" descr="Obraz zawierający mapa&#10;&#10;Opis wygenerowany automatycznie">
              <a:extLst>
                <a:ext uri="{FF2B5EF4-FFF2-40B4-BE49-F238E27FC236}">
                  <a16:creationId xmlns:a16="http://schemas.microsoft.com/office/drawing/2014/main" id="{5F9AE82B-4B28-4976-BF09-E1261423E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7885" y="1007195"/>
              <a:ext cx="4315899" cy="2317029"/>
            </a:xfrm>
            <a:prstGeom prst="rect">
              <a:avLst/>
            </a:prstGeom>
          </p:spPr>
        </p:pic>
        <p:pic>
          <p:nvPicPr>
            <p:cNvPr id="8" name="Obraz 7" descr="Obraz zawierający mapa&#10;&#10;Opis wygenerowany automatycznie">
              <a:extLst>
                <a:ext uri="{FF2B5EF4-FFF2-40B4-BE49-F238E27FC236}">
                  <a16:creationId xmlns:a16="http://schemas.microsoft.com/office/drawing/2014/main" id="{E95DD5D9-65B6-4C53-A49D-1376BA97CC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2388"/>
            <a:stretch/>
          </p:blipFill>
          <p:spPr>
            <a:xfrm>
              <a:off x="1725073" y="1337637"/>
              <a:ext cx="2065878" cy="1461330"/>
            </a:xfrm>
            <a:prstGeom prst="rect">
              <a:avLst/>
            </a:prstGeom>
          </p:spPr>
        </p:pic>
      </p:grpSp>
      <p:pic>
        <p:nvPicPr>
          <p:cNvPr id="11" name="Obraz 10" descr="Obraz zawierający tekst, zrzut ekranu, wewnątrz&#10;&#10;Opis wygenerowany automatycznie">
            <a:extLst>
              <a:ext uri="{FF2B5EF4-FFF2-40B4-BE49-F238E27FC236}">
                <a16:creationId xmlns:a16="http://schemas.microsoft.com/office/drawing/2014/main" id="{A77ECF68-F357-482F-B5F6-51CD390074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49350"/>
          <a:stretch/>
        </p:blipFill>
        <p:spPr>
          <a:xfrm>
            <a:off x="5068631" y="1138355"/>
            <a:ext cx="1083516" cy="1385363"/>
          </a:xfrm>
          <a:prstGeom prst="rect">
            <a:avLst/>
          </a:prstGeom>
        </p:spPr>
      </p:pic>
      <p:pic>
        <p:nvPicPr>
          <p:cNvPr id="12" name="Obraz 11" descr="Obraz zawierający tekst, zrzut ekranu, wewnątrz&#10;&#10;Opis wygenerowany automatycznie">
            <a:extLst>
              <a:ext uri="{FF2B5EF4-FFF2-40B4-BE49-F238E27FC236}">
                <a16:creationId xmlns:a16="http://schemas.microsoft.com/office/drawing/2014/main" id="{6D63EF8B-9AE6-4C12-B57F-38C2896BD3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50905"/>
          <a:stretch/>
        </p:blipFill>
        <p:spPr>
          <a:xfrm>
            <a:off x="6152147" y="1180888"/>
            <a:ext cx="1083516" cy="134283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868ADDB6-3215-4BC4-9EC9-58B237B25A1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4215" t="1845" r="16445" b="2206"/>
          <a:stretch/>
        </p:blipFill>
        <p:spPr>
          <a:xfrm>
            <a:off x="5512381" y="3103475"/>
            <a:ext cx="1083517" cy="1125699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DB845CFB-E27B-4416-9CA7-601B9698FF06}"/>
              </a:ext>
            </a:extLst>
          </p:cNvPr>
          <p:cNvSpPr txBox="1"/>
          <p:nvPr/>
        </p:nvSpPr>
        <p:spPr>
          <a:xfrm>
            <a:off x="1952793" y="4217728"/>
            <a:ext cx="1332416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Data</a:t>
            </a:r>
          </a:p>
          <a:p>
            <a:pPr algn="ctr"/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Visualization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39BA2472-B957-45F0-8169-E9EB92F9D1DE}"/>
              </a:ext>
            </a:extLst>
          </p:cNvPr>
          <p:cNvSpPr txBox="1"/>
          <p:nvPr/>
        </p:nvSpPr>
        <p:spPr>
          <a:xfrm>
            <a:off x="4254661" y="851505"/>
            <a:ext cx="389241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l-PL" sz="1600">
                <a:solidFill>
                  <a:schemeClr val="accent1">
                    <a:lumMod val="75000"/>
                  </a:schemeClr>
                </a:solidFill>
              </a:rPr>
              <a:t>BI/AI/ML - Data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</a:rPr>
              <a:t>analytics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</a:rPr>
              <a:t>processing</a:t>
            </a:r>
          </a:p>
        </p:txBody>
      </p:sp>
      <p:sp>
        <p:nvSpPr>
          <p:cNvPr id="5" name="Strzałka: w prawo 4">
            <a:extLst>
              <a:ext uri="{FF2B5EF4-FFF2-40B4-BE49-F238E27FC236}">
                <a16:creationId xmlns:a16="http://schemas.microsoft.com/office/drawing/2014/main" id="{14BD6E29-5000-422F-B046-A37EB089225C}"/>
              </a:ext>
            </a:extLst>
          </p:cNvPr>
          <p:cNvSpPr/>
          <p:nvPr/>
        </p:nvSpPr>
        <p:spPr>
          <a:xfrm rot="16200000">
            <a:off x="5574026" y="2579217"/>
            <a:ext cx="497500" cy="47687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: wygięta w górę 6">
            <a:extLst>
              <a:ext uri="{FF2B5EF4-FFF2-40B4-BE49-F238E27FC236}">
                <a16:creationId xmlns:a16="http://schemas.microsoft.com/office/drawing/2014/main" id="{C028B318-C333-4AC2-9493-A98C476C088D}"/>
              </a:ext>
            </a:extLst>
          </p:cNvPr>
          <p:cNvSpPr/>
          <p:nvPr/>
        </p:nvSpPr>
        <p:spPr>
          <a:xfrm rot="10800000">
            <a:off x="2413210" y="2067329"/>
            <a:ext cx="2510590" cy="711815"/>
          </a:xfrm>
          <a:prstGeom prst="bentUpArrow">
            <a:avLst>
              <a:gd name="adj1" fmla="val 19810"/>
              <a:gd name="adj2" fmla="val 25000"/>
              <a:gd name="adj3" fmla="val 250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2FB9EDE4-62E4-4328-BF08-498145A1443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89559" y="1227129"/>
            <a:ext cx="584775" cy="584775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54F1815B-9612-4197-9169-AA03A899C6C3}"/>
              </a:ext>
            </a:extLst>
          </p:cNvPr>
          <p:cNvSpPr txBox="1"/>
          <p:nvPr/>
        </p:nvSpPr>
        <p:spPr>
          <a:xfrm>
            <a:off x="9221438" y="5012778"/>
            <a:ext cx="1701107" cy="58477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Domain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systems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Data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sources</a:t>
            </a:r>
            <a:endParaRPr lang="pl-PL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Strzałka: wygięta w górę 21">
            <a:extLst>
              <a:ext uri="{FF2B5EF4-FFF2-40B4-BE49-F238E27FC236}">
                <a16:creationId xmlns:a16="http://schemas.microsoft.com/office/drawing/2014/main" id="{ECA2B432-3FBA-4B1A-8EF2-2141A78AF396}"/>
              </a:ext>
            </a:extLst>
          </p:cNvPr>
          <p:cNvSpPr/>
          <p:nvPr/>
        </p:nvSpPr>
        <p:spPr>
          <a:xfrm rot="10800000" flipH="1">
            <a:off x="7289559" y="2067328"/>
            <a:ext cx="2704673" cy="711815"/>
          </a:xfrm>
          <a:prstGeom prst="bentUpArrow">
            <a:avLst>
              <a:gd name="adj1" fmla="val 19810"/>
              <a:gd name="adj2" fmla="val 25000"/>
              <a:gd name="adj3" fmla="val 25000"/>
            </a:avLst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Strzałka: w prawo 22">
            <a:extLst>
              <a:ext uri="{FF2B5EF4-FFF2-40B4-BE49-F238E27FC236}">
                <a16:creationId xmlns:a16="http://schemas.microsoft.com/office/drawing/2014/main" id="{763379DA-5917-4CC8-AC11-AE91158C3C1B}"/>
              </a:ext>
            </a:extLst>
          </p:cNvPr>
          <p:cNvSpPr/>
          <p:nvPr/>
        </p:nvSpPr>
        <p:spPr>
          <a:xfrm>
            <a:off x="4125610" y="3376626"/>
            <a:ext cx="1187078" cy="47687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Strzałka: w prawo 23">
            <a:extLst>
              <a:ext uri="{FF2B5EF4-FFF2-40B4-BE49-F238E27FC236}">
                <a16:creationId xmlns:a16="http://schemas.microsoft.com/office/drawing/2014/main" id="{9D85528B-969A-4D5E-B6A0-0B3015C821D6}"/>
              </a:ext>
            </a:extLst>
          </p:cNvPr>
          <p:cNvSpPr/>
          <p:nvPr/>
        </p:nvSpPr>
        <p:spPr>
          <a:xfrm rot="5400000">
            <a:off x="6130690" y="2624664"/>
            <a:ext cx="497502" cy="47687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5" name="Obraz 24">
            <a:extLst>
              <a:ext uri="{FF2B5EF4-FFF2-40B4-BE49-F238E27FC236}">
                <a16:creationId xmlns:a16="http://schemas.microsoft.com/office/drawing/2014/main" id="{0B57C5E9-9CCD-4755-8A09-1C755EDCF6A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70759" y="2694149"/>
            <a:ext cx="3586002" cy="2332731"/>
          </a:xfrm>
          <a:prstGeom prst="rect">
            <a:avLst/>
          </a:prstGeom>
        </p:spPr>
      </p:pic>
      <p:sp>
        <p:nvSpPr>
          <p:cNvPr id="27" name="pole tekstowe 26">
            <a:extLst>
              <a:ext uri="{FF2B5EF4-FFF2-40B4-BE49-F238E27FC236}">
                <a16:creationId xmlns:a16="http://schemas.microsoft.com/office/drawing/2014/main" id="{5DEF6FC6-0AE0-4C73-A661-63B27AC96CF9}"/>
              </a:ext>
            </a:extLst>
          </p:cNvPr>
          <p:cNvSpPr txBox="1"/>
          <p:nvPr/>
        </p:nvSpPr>
        <p:spPr>
          <a:xfrm>
            <a:off x="3729070" y="4231701"/>
            <a:ext cx="484968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Big Data/Data Lake</a:t>
            </a:r>
          </a:p>
          <a:p>
            <a:pPr algn="ctr"/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Data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aggregation</a:t>
            </a:r>
            <a:r>
              <a:rPr lang="pl-PL" sz="1600" dirty="0">
                <a:solidFill>
                  <a:schemeClr val="accent1">
                    <a:lumMod val="75000"/>
                  </a:schemeClr>
                </a:solidFill>
              </a:rPr>
              <a:t> and </a:t>
            </a:r>
            <a:r>
              <a:rPr lang="pl-PL" sz="1600" dirty="0" err="1">
                <a:solidFill>
                  <a:schemeClr val="accent1">
                    <a:lumMod val="75000"/>
                  </a:schemeClr>
                </a:solidFill>
              </a:rPr>
              <a:t>structurization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Strzałka: w prawo 27">
            <a:extLst>
              <a:ext uri="{FF2B5EF4-FFF2-40B4-BE49-F238E27FC236}">
                <a16:creationId xmlns:a16="http://schemas.microsoft.com/office/drawing/2014/main" id="{D10438E8-AE6B-44EC-8F53-34ACE16F3211}"/>
              </a:ext>
            </a:extLst>
          </p:cNvPr>
          <p:cNvSpPr/>
          <p:nvPr/>
        </p:nvSpPr>
        <p:spPr>
          <a:xfrm rot="16200000">
            <a:off x="5913637" y="4796007"/>
            <a:ext cx="454733" cy="476875"/>
          </a:xfrm>
          <a:prstGeom prst="rightArrow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9" name="Obraz 28">
            <a:extLst>
              <a:ext uri="{FF2B5EF4-FFF2-40B4-BE49-F238E27FC236}">
                <a16:creationId xmlns:a16="http://schemas.microsoft.com/office/drawing/2014/main" id="{F632014B-9E32-4E59-A40C-FBCFE64B5FC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264299" y="2098931"/>
            <a:ext cx="609320" cy="609320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D7951943-27DB-4FAF-8E74-25805BB1292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51298" y="2134903"/>
            <a:ext cx="584775" cy="584775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22BE3DA9-B0AE-4DF6-B071-76A28619363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84020" y="4893326"/>
            <a:ext cx="609320" cy="609320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B571149C-657E-4FF6-8756-C3B8D6BE3A7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13520" y="4893326"/>
            <a:ext cx="609320" cy="60932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3C375857-E76F-4096-A55E-91385169A7AC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843020" y="4903223"/>
            <a:ext cx="609320" cy="609320"/>
          </a:xfrm>
          <a:prstGeom prst="rect">
            <a:avLst/>
          </a:prstGeom>
        </p:spPr>
      </p:pic>
      <p:sp>
        <p:nvSpPr>
          <p:cNvPr id="34" name="Strzałka: w prawo 33">
            <a:extLst>
              <a:ext uri="{FF2B5EF4-FFF2-40B4-BE49-F238E27FC236}">
                <a16:creationId xmlns:a16="http://schemas.microsoft.com/office/drawing/2014/main" id="{3FE41FBF-6647-4284-80F9-B27599749E9F}"/>
              </a:ext>
            </a:extLst>
          </p:cNvPr>
          <p:cNvSpPr/>
          <p:nvPr/>
        </p:nvSpPr>
        <p:spPr>
          <a:xfrm rot="10800000">
            <a:off x="6796102" y="3365024"/>
            <a:ext cx="1177156" cy="476875"/>
          </a:xfrm>
          <a:prstGeom prst="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4618FB64-0BEB-4622-833F-84CCC220F5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t="25382" b="13499"/>
          <a:stretch/>
        </p:blipFill>
        <p:spPr>
          <a:xfrm>
            <a:off x="4572839" y="5064619"/>
            <a:ext cx="3117004" cy="1032548"/>
          </a:xfrm>
          <a:prstGeom prst="rect">
            <a:avLst/>
          </a:prstGeom>
        </p:spPr>
      </p:pic>
      <p:sp>
        <p:nvSpPr>
          <p:cNvPr id="36" name="pole tekstowe 35">
            <a:extLst>
              <a:ext uri="{FF2B5EF4-FFF2-40B4-BE49-F238E27FC236}">
                <a16:creationId xmlns:a16="http://schemas.microsoft.com/office/drawing/2014/main" id="{D5555434-42BD-4845-B668-3E899AE7E7AC}"/>
              </a:ext>
            </a:extLst>
          </p:cNvPr>
          <p:cNvSpPr txBox="1"/>
          <p:nvPr/>
        </p:nvSpPr>
        <p:spPr>
          <a:xfrm>
            <a:off x="5213462" y="6009305"/>
            <a:ext cx="1919115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pl-PL" sz="1600" err="1">
                <a:solidFill>
                  <a:schemeClr val="accent1">
                    <a:lumMod val="75000"/>
                  </a:schemeClr>
                </a:solidFill>
              </a:rPr>
              <a:t>IoT</a:t>
            </a:r>
            <a:r>
              <a:rPr lang="pl-PL" sz="1600">
                <a:solidFill>
                  <a:schemeClr val="accent1">
                    <a:lumMod val="75000"/>
                  </a:schemeClr>
                </a:solidFill>
              </a:rPr>
              <a:t> – Data </a:t>
            </a:r>
            <a:r>
              <a:rPr lang="pl-PL" sz="1600" err="1">
                <a:solidFill>
                  <a:schemeClr val="accent1">
                    <a:lumMod val="75000"/>
                  </a:schemeClr>
                </a:solidFill>
              </a:rPr>
              <a:t>sources</a:t>
            </a:r>
          </a:p>
        </p:txBody>
      </p:sp>
    </p:spTree>
    <p:extLst>
      <p:ext uri="{BB962C8B-B14F-4D97-AF65-F5344CB8AC3E}">
        <p14:creationId xmlns:p14="http://schemas.microsoft.com/office/powerpoint/2010/main" val="234369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21" grpId="0"/>
      <p:bldP spid="22" grpId="0" animBg="1"/>
      <p:bldP spid="23" grpId="0" animBg="1"/>
      <p:bldP spid="24" grpId="0" animBg="1"/>
      <p:bldP spid="27" grpId="0"/>
      <p:bldP spid="28" grpId="0" animBg="1"/>
      <p:bldP spid="34" grpId="0" animBg="1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"/>
          <p:cNvSpPr txBox="1">
            <a:spLocks noGrp="1"/>
          </p:cNvSpPr>
          <p:nvPr>
            <p:ph type="sldNum" idx="12"/>
          </p:nvPr>
        </p:nvSpPr>
        <p:spPr>
          <a:xfrm>
            <a:off x="8207375" y="6534150"/>
            <a:ext cx="3651250" cy="250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5</a:t>
            </a:fld>
            <a:endParaRPr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88E829D9-BFED-1045-DCC7-F0F46BED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2220" y="487557"/>
            <a:ext cx="7825174" cy="736600"/>
          </a:xfrm>
        </p:spPr>
        <p:txBody>
          <a:bodyPr/>
          <a:lstStyle/>
          <a:p>
            <a:r>
              <a:rPr lang="pl-PL" dirty="0"/>
              <a:t>Wirtualizacja danych, Maj 2023</a:t>
            </a: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46A82E00-BFCC-7EA9-9A8D-8A5F18B83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6088" y="1580166"/>
            <a:ext cx="8272530" cy="4184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4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AC4DEF7-C622-02BA-725F-35D2F5698C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6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5AED5F6-D6EC-5796-6982-CDDF15969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8425" y="1417278"/>
            <a:ext cx="7615149" cy="402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08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E71CD44-BFA3-9DC9-C571-706B6E5C67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7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055B19C-195C-FE0E-0C54-A1EFDA7F4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043" y="1150333"/>
            <a:ext cx="7645914" cy="4557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514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23A3A045-A7A7-8EE6-1E00-B95F0242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537" y="506404"/>
            <a:ext cx="6948488" cy="1014413"/>
          </a:xfrm>
        </p:spPr>
        <p:txBody>
          <a:bodyPr/>
          <a:lstStyle/>
          <a:p>
            <a:r>
              <a:rPr lang="pl-PL" sz="2400" dirty="0"/>
              <a:t>Wirtualizacja Danych.</a:t>
            </a:r>
            <a:br>
              <a:rPr lang="pl-PL" sz="2400" dirty="0"/>
            </a:br>
            <a:r>
              <a:rPr lang="pl-PL" sz="2400" dirty="0"/>
              <a:t>Holistyczne spojrzenie na zasoby danych.</a:t>
            </a:r>
            <a:br>
              <a:rPr lang="pl-PL" sz="2400" dirty="0"/>
            </a:br>
            <a:r>
              <a:rPr lang="pl-PL" sz="2400" dirty="0"/>
              <a:t>Podejście </a:t>
            </a:r>
            <a:r>
              <a:rPr lang="pl-PL" sz="2400" dirty="0" err="1"/>
              <a:t>domain-driven</a:t>
            </a:r>
            <a:r>
              <a:rPr lang="pl-PL" sz="2400" dirty="0"/>
              <a:t>.</a:t>
            </a:r>
          </a:p>
        </p:txBody>
      </p:sp>
      <p:sp>
        <p:nvSpPr>
          <p:cNvPr id="6" name="Symbol zastępczy tekstu 5">
            <a:extLst>
              <a:ext uri="{FF2B5EF4-FFF2-40B4-BE49-F238E27FC236}">
                <a16:creationId xmlns:a16="http://schemas.microsoft.com/office/drawing/2014/main" id="{A7D855FB-8CF4-8F89-313B-645F515466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08ED34A-62C3-0A92-1816-2F5F3FFFAA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8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2ABE134-2CC4-F556-3F4C-EA4BD7DF3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99" y="1563448"/>
            <a:ext cx="10620375" cy="4875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498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ADF1BA9-6CBC-23DD-3F65-979A5167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Baza lokatorów – </a:t>
            </a:r>
            <a:r>
              <a:rPr lang="pl-PL" dirty="0" err="1"/>
              <a:t>case</a:t>
            </a:r>
            <a:r>
              <a:rPr lang="pl-PL" dirty="0"/>
              <a:t> </a:t>
            </a:r>
            <a:r>
              <a:rPr lang="pl-PL" dirty="0" err="1"/>
              <a:t>study</a:t>
            </a:r>
            <a:endParaRPr lang="pl-PL" dirty="0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33F163A-1C56-B896-7D0E-D4E411D20D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FC90047-126B-078A-AD2F-ED2FE95421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609374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839af96-1e06-4044-b3e3-effcd11f255b">
      <Terms xmlns="http://schemas.microsoft.com/office/infopath/2007/PartnerControls"/>
    </lcf76f155ced4ddcb4097134ff3c332f>
    <TaxCatchAll xmlns="6367f601-8216-48ec-bcf7-4f51c6db27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6F5AED4C437943972F99975872CDD9" ma:contentTypeVersion="16" ma:contentTypeDescription="Utwórz nowy dokument." ma:contentTypeScope="" ma:versionID="4af62ff67ce2ed1907bd0fc0cd472038">
  <xsd:schema xmlns:xsd="http://www.w3.org/2001/XMLSchema" xmlns:xs="http://www.w3.org/2001/XMLSchema" xmlns:p="http://schemas.microsoft.com/office/2006/metadata/properties" xmlns:ns2="c839af96-1e06-4044-b3e3-effcd11f255b" xmlns:ns3="6367f601-8216-48ec-bcf7-4f51c6db2774" targetNamespace="http://schemas.microsoft.com/office/2006/metadata/properties" ma:root="true" ma:fieldsID="5b77e6b3f2b707192a4ede9fe08e64e8" ns2:_="" ns3:_="">
    <xsd:import namespace="c839af96-1e06-4044-b3e3-effcd11f255b"/>
    <xsd:import namespace="6367f601-8216-48ec-bcf7-4f51c6db27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39af96-1e06-4044-b3e3-effcd11f25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Tagi obrazów" ma:readOnly="false" ma:fieldId="{5cf76f15-5ced-4ddc-b409-7134ff3c332f}" ma:taxonomyMulti="true" ma:sspId="fbdbc905-bca5-4b03-a683-681be1599ea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67f601-8216-48ec-bcf7-4f51c6db277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5b21083-4700-4bab-8683-12907703e4ed}" ma:internalName="TaxCatchAll" ma:showField="CatchAllData" ma:web="6367f601-8216-48ec-bcf7-4f51c6db277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46236A-FF4F-47E0-949D-2959D1B8207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EDCAEF0-F160-4122-B934-0DE690188350}">
  <ds:schemaRefs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989e9047-2964-47a9-92b4-2a2f45b21e77"/>
    <ds:schemaRef ds:uri="733d2c95-c962-4537-b180-27f0b14dcfcf"/>
  </ds:schemaRefs>
</ds:datastoreItem>
</file>

<file path=customXml/itemProps3.xml><?xml version="1.0" encoding="utf-8"?>
<ds:datastoreItem xmlns:ds="http://schemas.openxmlformats.org/officeDocument/2006/customXml" ds:itemID="{A7424DC9-DC78-4191-A4F1-C4F508C1F416}"/>
</file>

<file path=docProps/app.xml><?xml version="1.0" encoding="utf-8"?>
<Properties xmlns="http://schemas.openxmlformats.org/officeDocument/2006/extended-properties" xmlns:vt="http://schemas.openxmlformats.org/officeDocument/2006/docPropsVTypes">
  <TotalTime>7183</TotalTime>
  <Words>873</Words>
  <Application>Microsoft Office PowerPoint</Application>
  <PresentationFormat>Panoramiczny</PresentationFormat>
  <Paragraphs>173</Paragraphs>
  <Slides>33</Slides>
  <Notes>11</Notes>
  <HiddenSlides>0</HiddenSlides>
  <MMClips>0</MMClips>
  <ScaleCrop>false</ScaleCrop>
  <HeadingPairs>
    <vt:vector size="4" baseType="variant">
      <vt:variant>
        <vt:lpstr>Motyw</vt:lpstr>
      </vt:variant>
      <vt:variant>
        <vt:i4>3</vt:i4>
      </vt:variant>
      <vt:variant>
        <vt:lpstr>Tytuły slajdów</vt:lpstr>
      </vt:variant>
      <vt:variant>
        <vt:i4>33</vt:i4>
      </vt:variant>
    </vt:vector>
  </HeadingPairs>
  <TitlesOfParts>
    <vt:vector size="36" baseType="lpstr">
      <vt:lpstr>Motyw pakietu Office</vt:lpstr>
      <vt:lpstr>4_Motyw pakietu Office</vt:lpstr>
      <vt:lpstr>Motyw pakietu Office</vt:lpstr>
      <vt:lpstr>Prezentacja programu PowerPoint</vt:lpstr>
      <vt:lpstr>Prezentacja programu PowerPoint</vt:lpstr>
      <vt:lpstr>Trzy główne kierunki rozwoju Smart City</vt:lpstr>
      <vt:lpstr>Smart City Data Center</vt:lpstr>
      <vt:lpstr>Wirtualizacja danych, Maj 2023</vt:lpstr>
      <vt:lpstr>Prezentacja programu PowerPoint</vt:lpstr>
      <vt:lpstr>Prezentacja programu PowerPoint</vt:lpstr>
      <vt:lpstr>Wirtualizacja Danych. Holistyczne spojrzenie na zasoby danych. Podejście domain-driven.</vt:lpstr>
      <vt:lpstr>Baza lokatorów – case study</vt:lpstr>
      <vt:lpstr>Wyzwanie</vt:lpstr>
      <vt:lpstr>Przygotowanie widoków z baz źródłowych</vt:lpstr>
      <vt:lpstr>Prezentacja programu PowerPoint</vt:lpstr>
      <vt:lpstr>Platforma big data 2023/2024</vt:lpstr>
      <vt:lpstr>Koncepcja systemu przetwarzania danych</vt:lpstr>
      <vt:lpstr>Prezentacja programu PowerPoint</vt:lpstr>
      <vt:lpstr>Case study – Analiza Jakości Powietrza (API GIOŚ)</vt:lpstr>
      <vt:lpstr>Prezentacja programu PowerPoint</vt:lpstr>
      <vt:lpstr>Raport Kamienie Milowe</vt:lpstr>
      <vt:lpstr>Pilotażowa analityka NLP – informacja publiczna</vt:lpstr>
      <vt:lpstr>Prezentacja programu PowerPoint</vt:lpstr>
      <vt:lpstr>Ludność Krakowa powyżej 65 roku życia</vt:lpstr>
      <vt:lpstr>Prezentacja programu PowerPoint</vt:lpstr>
      <vt:lpstr>ArcGIS online - wielowarstwowość</vt:lpstr>
      <vt:lpstr>Wybrane projekty smart</vt:lpstr>
      <vt:lpstr>Monitoring Strefy Ograniczonego Ruchu, Maj 2023</vt:lpstr>
      <vt:lpstr>Portal Elektronicznych Usług Publicznych</vt:lpstr>
      <vt:lpstr>Aplikacja Mobilny Kraków, 2024</vt:lpstr>
      <vt:lpstr>Otwarte dane (projekt 2023/24)</vt:lpstr>
      <vt:lpstr>IoT</vt:lpstr>
      <vt:lpstr>Pilotażowy smart parking (LoRaWAN), 2022</vt:lpstr>
      <vt:lpstr>Współpraca z InPost w ramach „Green City”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KEGW</dc:creator>
  <cp:lastModifiedBy>Węglarz Bartłomiej</cp:lastModifiedBy>
  <cp:revision>117</cp:revision>
  <cp:lastPrinted>2022-05-26T12:47:42Z</cp:lastPrinted>
  <dcterms:created xsi:type="dcterms:W3CDTF">2020-05-22T07:09:44Z</dcterms:created>
  <dcterms:modified xsi:type="dcterms:W3CDTF">2023-06-12T09:16:00Z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0x0101004D6F5AED4C437943972F99975872CDD9</vt:lpwstr>
  </property>
  <property fmtid="{D5CDD505-2E9C-101B-9397-08002B2CF9AE}" pid="3" name="MediaServiceImageTags">
    <vt:lpwstr/>
  </property>
</Properties>
</file>