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8" r:id="rId6"/>
    <p:sldId id="278" r:id="rId7"/>
    <p:sldId id="259" r:id="rId8"/>
    <p:sldId id="260" r:id="rId9"/>
    <p:sldId id="261" r:id="rId10"/>
    <p:sldId id="266" r:id="rId11"/>
    <p:sldId id="267" r:id="rId12"/>
    <p:sldId id="275" r:id="rId13"/>
    <p:sldId id="262" r:id="rId14"/>
    <p:sldId id="263" r:id="rId15"/>
    <p:sldId id="264" r:id="rId16"/>
    <p:sldId id="265" r:id="rId17"/>
    <p:sldId id="270" r:id="rId18"/>
    <p:sldId id="271" r:id="rId19"/>
    <p:sldId id="274" r:id="rId20"/>
    <p:sldId id="272" r:id="rId21"/>
    <p:sldId id="273" r:id="rId22"/>
    <p:sldId id="277" r:id="rId23"/>
    <p:sldId id="269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818D0C-CB46-5291-02FA-015A6BECE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0B99F3-6B9C-F50D-015A-0296744A0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9804EA-32B4-8025-9B3D-D31F5F6A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84BC4E-A2AA-D2FB-497C-41DB7D81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8732E7-778D-0DEA-65B0-3200081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4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EADB4A70-7D37-D1B5-C124-A57D06E5C554}"/>
              </a:ext>
            </a:extLst>
          </p:cNvPr>
          <p:cNvSpPr/>
          <p:nvPr userDrawn="1"/>
        </p:nvSpPr>
        <p:spPr>
          <a:xfrm>
            <a:off x="651708" y="0"/>
            <a:ext cx="2794000" cy="1803163"/>
          </a:xfrm>
          <a:custGeom>
            <a:avLst/>
            <a:gdLst>
              <a:gd name="connsiteX0" fmla="*/ 0 w 2794000"/>
              <a:gd name="connsiteY0" fmla="*/ 0 h 1803163"/>
              <a:gd name="connsiteX1" fmla="*/ 2794000 w 2794000"/>
              <a:gd name="connsiteY1" fmla="*/ 0 h 1803163"/>
              <a:gd name="connsiteX2" fmla="*/ 2794000 w 2794000"/>
              <a:gd name="connsiteY2" fmla="*/ 1429646 h 1803163"/>
              <a:gd name="connsiteX3" fmla="*/ 2420483 w 2794000"/>
              <a:gd name="connsiteY3" fmla="*/ 1803163 h 1803163"/>
              <a:gd name="connsiteX4" fmla="*/ 373517 w 2794000"/>
              <a:gd name="connsiteY4" fmla="*/ 1803163 h 1803163"/>
              <a:gd name="connsiteX5" fmla="*/ 0 w 2794000"/>
              <a:gd name="connsiteY5" fmla="*/ 1429646 h 180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00" h="1803163">
                <a:moveTo>
                  <a:pt x="0" y="0"/>
                </a:moveTo>
                <a:lnTo>
                  <a:pt x="2794000" y="0"/>
                </a:lnTo>
                <a:lnTo>
                  <a:pt x="2794000" y="1429646"/>
                </a:lnTo>
                <a:cubicBezTo>
                  <a:pt x="2794000" y="1635934"/>
                  <a:pt x="2626771" y="1803163"/>
                  <a:pt x="2420483" y="1803163"/>
                </a:cubicBezTo>
                <a:lnTo>
                  <a:pt x="373517" y="1803163"/>
                </a:lnTo>
                <a:cubicBezTo>
                  <a:pt x="167229" y="1803163"/>
                  <a:pt x="0" y="1635934"/>
                  <a:pt x="0" y="1429646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3" name="Symbol zastępczy obrazu 5">
            <a:extLst>
              <a:ext uri="{FF2B5EF4-FFF2-40B4-BE49-F238E27FC236}">
                <a16:creationId xmlns:a16="http://schemas.microsoft.com/office/drawing/2014/main" id="{F40CC078-1994-6588-2B0E-21377B2B40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2264" y="1047163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15BCDF9-B6F2-8964-DE1F-95506D53F8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463" y="136525"/>
            <a:ext cx="2794000" cy="91122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9" name="Grafika 8" descr="Telewizja">
            <a:extLst>
              <a:ext uri="{FF2B5EF4-FFF2-40B4-BE49-F238E27FC236}">
                <a16:creationId xmlns:a16="http://schemas.microsoft.com/office/drawing/2014/main" id="{486D07CC-7A79-316B-5D23-766772A2FE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5428" y="-459671"/>
            <a:ext cx="6922762" cy="6922762"/>
          </a:xfrm>
          <a:prstGeom prst="rect">
            <a:avLst/>
          </a:prstGeom>
        </p:spPr>
      </p:pic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C504FDF2-9212-6F04-1A16-143F98B20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6088" y="742950"/>
            <a:ext cx="6221412" cy="3786188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79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10CECE8-3741-235A-25D0-90A326867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8175" y="0"/>
            <a:ext cx="5203825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BD7BA82-B867-CF47-0565-9CAE793B4568}"/>
              </a:ext>
            </a:extLst>
          </p:cNvPr>
          <p:cNvSpPr/>
          <p:nvPr userDrawn="1"/>
        </p:nvSpPr>
        <p:spPr>
          <a:xfrm>
            <a:off x="347529" y="1006347"/>
            <a:ext cx="2794000" cy="2241055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E7010C49-2106-FAEF-11ED-638F418E7C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085" y="250347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90141BA-8B43-76EB-B343-9B9E02D5027B}"/>
              </a:ext>
            </a:extLst>
          </p:cNvPr>
          <p:cNvSpPr/>
          <p:nvPr userDrawn="1"/>
        </p:nvSpPr>
        <p:spPr>
          <a:xfrm>
            <a:off x="3782083" y="1006347"/>
            <a:ext cx="2794000" cy="2241055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5DA23616-5AC2-7B56-EE45-127FEC6C25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2639" y="250347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2903FFC-8036-9596-598C-5CF1035368FF}"/>
              </a:ext>
            </a:extLst>
          </p:cNvPr>
          <p:cNvSpPr/>
          <p:nvPr userDrawn="1"/>
        </p:nvSpPr>
        <p:spPr>
          <a:xfrm>
            <a:off x="347529" y="4364853"/>
            <a:ext cx="6228554" cy="22428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BAEF6580-432D-CF6D-ED2B-BF581B281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456" y="4480524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4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10CECE8-3741-235A-25D0-90A326867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8175" y="0"/>
            <a:ext cx="5203825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Symbol zastępczy obrazu 2">
            <a:extLst>
              <a:ext uri="{FF2B5EF4-FFF2-40B4-BE49-F238E27FC236}">
                <a16:creationId xmlns:a16="http://schemas.microsoft.com/office/drawing/2014/main" id="{9B25C0EB-62AD-7C38-9903-39683C7E7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2865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9D018C93-F78A-9EAE-8B39-DC4654AB75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335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236ECEA-76C9-E29B-98C7-9D9BBEE9388D}"/>
              </a:ext>
            </a:extLst>
          </p:cNvPr>
          <p:cNvSpPr/>
          <p:nvPr userDrawn="1"/>
        </p:nvSpPr>
        <p:spPr>
          <a:xfrm>
            <a:off x="2167200" y="3066051"/>
            <a:ext cx="2258247" cy="230736"/>
          </a:xfrm>
          <a:prstGeom prst="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równoramienny 12">
            <a:extLst>
              <a:ext uri="{FF2B5EF4-FFF2-40B4-BE49-F238E27FC236}">
                <a16:creationId xmlns:a16="http://schemas.microsoft.com/office/drawing/2014/main" id="{ABF188AC-74A2-CEFB-F0C3-6734DD93AF1F}"/>
              </a:ext>
            </a:extLst>
          </p:cNvPr>
          <p:cNvSpPr/>
          <p:nvPr userDrawn="1"/>
        </p:nvSpPr>
        <p:spPr>
          <a:xfrm rot="5400000">
            <a:off x="2090233" y="3101409"/>
            <a:ext cx="303786" cy="1600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równoramienny 14">
            <a:extLst>
              <a:ext uri="{FF2B5EF4-FFF2-40B4-BE49-F238E27FC236}">
                <a16:creationId xmlns:a16="http://schemas.microsoft.com/office/drawing/2014/main" id="{264343D0-BC36-302A-6B9C-9D1961025444}"/>
              </a:ext>
            </a:extLst>
          </p:cNvPr>
          <p:cNvSpPr/>
          <p:nvPr userDrawn="1"/>
        </p:nvSpPr>
        <p:spPr>
          <a:xfrm rot="5400000">
            <a:off x="2633705" y="3101241"/>
            <a:ext cx="230400" cy="1600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rójkąt równoramienny 15">
            <a:extLst>
              <a:ext uri="{FF2B5EF4-FFF2-40B4-BE49-F238E27FC236}">
                <a16:creationId xmlns:a16="http://schemas.microsoft.com/office/drawing/2014/main" id="{FDB43AEB-A847-1774-B50E-87BBF63E06A9}"/>
              </a:ext>
            </a:extLst>
          </p:cNvPr>
          <p:cNvSpPr/>
          <p:nvPr userDrawn="1"/>
        </p:nvSpPr>
        <p:spPr>
          <a:xfrm rot="5400000">
            <a:off x="3072030" y="3101241"/>
            <a:ext cx="230400" cy="1600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Trójkąt równoramienny 16">
            <a:extLst>
              <a:ext uri="{FF2B5EF4-FFF2-40B4-BE49-F238E27FC236}">
                <a16:creationId xmlns:a16="http://schemas.microsoft.com/office/drawing/2014/main" id="{0AD16DCA-CF42-AEA5-97E3-BD1F1694E1F0}"/>
              </a:ext>
            </a:extLst>
          </p:cNvPr>
          <p:cNvSpPr/>
          <p:nvPr userDrawn="1"/>
        </p:nvSpPr>
        <p:spPr>
          <a:xfrm rot="5400000">
            <a:off x="2944926" y="3406209"/>
            <a:ext cx="303786" cy="1600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rójkąt równoramienny 18">
            <a:extLst>
              <a:ext uri="{FF2B5EF4-FFF2-40B4-BE49-F238E27FC236}">
                <a16:creationId xmlns:a16="http://schemas.microsoft.com/office/drawing/2014/main" id="{0ADFADD3-16B2-400D-2FB9-DEDA359F9BA4}"/>
              </a:ext>
            </a:extLst>
          </p:cNvPr>
          <p:cNvSpPr/>
          <p:nvPr userDrawn="1"/>
        </p:nvSpPr>
        <p:spPr>
          <a:xfrm rot="5400000">
            <a:off x="3513606" y="3101241"/>
            <a:ext cx="230400" cy="1600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rójkąt równoramienny 19">
            <a:extLst>
              <a:ext uri="{FF2B5EF4-FFF2-40B4-BE49-F238E27FC236}">
                <a16:creationId xmlns:a16="http://schemas.microsoft.com/office/drawing/2014/main" id="{CB8F2039-DCB8-17C8-70B3-1B515AA9F2A4}"/>
              </a:ext>
            </a:extLst>
          </p:cNvPr>
          <p:cNvSpPr/>
          <p:nvPr userDrawn="1"/>
        </p:nvSpPr>
        <p:spPr>
          <a:xfrm rot="5400000">
            <a:off x="3951931" y="3101241"/>
            <a:ext cx="230400" cy="1600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id="{C5851273-1EC8-FE30-2FBA-3E17068A78AE}"/>
              </a:ext>
            </a:extLst>
          </p:cNvPr>
          <p:cNvSpPr/>
          <p:nvPr userDrawn="1"/>
        </p:nvSpPr>
        <p:spPr>
          <a:xfrm rot="5400000">
            <a:off x="4390257" y="3101577"/>
            <a:ext cx="230400" cy="160020"/>
          </a:xfrm>
          <a:prstGeom prst="triangle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0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10CECE8-3741-235A-25D0-90A326867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8175" y="0"/>
            <a:ext cx="5203825" cy="685800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97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10CECE8-3741-235A-25D0-90A326867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3825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BD7BA82-B867-CF47-0565-9CAE793B4568}"/>
              </a:ext>
            </a:extLst>
          </p:cNvPr>
          <p:cNvSpPr/>
          <p:nvPr userDrawn="1"/>
        </p:nvSpPr>
        <p:spPr>
          <a:xfrm>
            <a:off x="5591177" y="1006347"/>
            <a:ext cx="2794000" cy="2241055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E7010C49-2106-FAEF-11ED-638F418E7C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1733" y="250347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90141BA-8B43-76EB-B343-9B9E02D5027B}"/>
              </a:ext>
            </a:extLst>
          </p:cNvPr>
          <p:cNvSpPr/>
          <p:nvPr userDrawn="1"/>
        </p:nvSpPr>
        <p:spPr>
          <a:xfrm>
            <a:off x="9025731" y="1006347"/>
            <a:ext cx="2794000" cy="2241055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5DA23616-5AC2-7B56-EE45-127FEC6C25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66287" y="250347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2903FFC-8036-9596-598C-5CF1035368FF}"/>
              </a:ext>
            </a:extLst>
          </p:cNvPr>
          <p:cNvSpPr/>
          <p:nvPr userDrawn="1"/>
        </p:nvSpPr>
        <p:spPr>
          <a:xfrm>
            <a:off x="5591177" y="4364853"/>
            <a:ext cx="2794000" cy="22428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BAEF6580-432D-CF6D-ED2B-BF581B281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1733" y="3608853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19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10CECE8-3741-235A-25D0-90A326867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3825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BD7BA82-B867-CF47-0565-9CAE793B4568}"/>
              </a:ext>
            </a:extLst>
          </p:cNvPr>
          <p:cNvSpPr/>
          <p:nvPr userDrawn="1"/>
        </p:nvSpPr>
        <p:spPr>
          <a:xfrm>
            <a:off x="5591177" y="1996551"/>
            <a:ext cx="2794000" cy="2864898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E7010C49-2106-FAEF-11ED-638F418E7C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1733" y="1240551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90141BA-8B43-76EB-B343-9B9E02D5027B}"/>
              </a:ext>
            </a:extLst>
          </p:cNvPr>
          <p:cNvSpPr/>
          <p:nvPr userDrawn="1"/>
        </p:nvSpPr>
        <p:spPr>
          <a:xfrm>
            <a:off x="9025731" y="1996551"/>
            <a:ext cx="2794000" cy="2864898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5DA23616-5AC2-7B56-EE45-127FEC6C25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66287" y="1240551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0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80C1364C-5A91-D9DA-30B7-300ED314FB43}"/>
              </a:ext>
            </a:extLst>
          </p:cNvPr>
          <p:cNvSpPr/>
          <p:nvPr userDrawn="1"/>
        </p:nvSpPr>
        <p:spPr>
          <a:xfrm>
            <a:off x="952500" y="2048934"/>
            <a:ext cx="2794000" cy="2760133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4F33F92-6743-E697-F9F0-AB3CC745AF93}"/>
              </a:ext>
            </a:extLst>
          </p:cNvPr>
          <p:cNvSpPr/>
          <p:nvPr userDrawn="1"/>
        </p:nvSpPr>
        <p:spPr>
          <a:xfrm>
            <a:off x="4699000" y="2048934"/>
            <a:ext cx="2794000" cy="2760133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0F96238-4771-323F-3A4E-9ED7999BB7FC}"/>
              </a:ext>
            </a:extLst>
          </p:cNvPr>
          <p:cNvSpPr/>
          <p:nvPr userDrawn="1"/>
        </p:nvSpPr>
        <p:spPr>
          <a:xfrm>
            <a:off x="8445500" y="2048934"/>
            <a:ext cx="2794000" cy="2760133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9F39DAC5-E0D6-5584-EDA2-31544E867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3056" y="1292934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8EFD38DE-CB88-FAE0-71D9-AF9DF0A03E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9556" y="1292934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B03318AA-F7B9-DBE2-D62A-D5779C3971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86056" y="1292934"/>
            <a:ext cx="1512888" cy="1512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612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80C1364C-5A91-D9DA-30B7-300ED314FB43}"/>
              </a:ext>
            </a:extLst>
          </p:cNvPr>
          <p:cNvSpPr/>
          <p:nvPr userDrawn="1"/>
        </p:nvSpPr>
        <p:spPr>
          <a:xfrm>
            <a:off x="952500" y="356867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9F39DAC5-E0D6-5584-EDA2-31544E867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976" y="44686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800EB42-EF75-05A0-3CF4-17FC6821D2DE}"/>
              </a:ext>
            </a:extLst>
          </p:cNvPr>
          <p:cNvSpPr/>
          <p:nvPr userDrawn="1"/>
        </p:nvSpPr>
        <p:spPr>
          <a:xfrm>
            <a:off x="4847958" y="356867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AAB278C6-AB5C-0CE1-C60F-CB1F0A84D7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6434" y="44686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CFC6F99-2D44-2DBF-351C-9A2205F3E2C5}"/>
              </a:ext>
            </a:extLst>
          </p:cNvPr>
          <p:cNvSpPr/>
          <p:nvPr userDrawn="1"/>
        </p:nvSpPr>
        <p:spPr>
          <a:xfrm>
            <a:off x="8828874" y="356867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E17C127F-8B2C-6D17-7798-1E8AFD2EBD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350" y="44686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62C917E-001A-0344-4865-E1AC18594F52}"/>
              </a:ext>
            </a:extLst>
          </p:cNvPr>
          <p:cNvSpPr/>
          <p:nvPr userDrawn="1"/>
        </p:nvSpPr>
        <p:spPr>
          <a:xfrm>
            <a:off x="952500" y="2206501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4DFA1-99F1-CD0B-F821-82C1C85E5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976" y="229650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F16645EF-3D98-FE35-F4F0-E40856936A78}"/>
              </a:ext>
            </a:extLst>
          </p:cNvPr>
          <p:cNvSpPr/>
          <p:nvPr userDrawn="1"/>
        </p:nvSpPr>
        <p:spPr>
          <a:xfrm>
            <a:off x="4847958" y="2206501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ymbol zastępczy obrazu 5">
            <a:extLst>
              <a:ext uri="{FF2B5EF4-FFF2-40B4-BE49-F238E27FC236}">
                <a16:creationId xmlns:a16="http://schemas.microsoft.com/office/drawing/2014/main" id="{8689E271-F856-316B-168C-70094023E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434" y="229650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912FC526-E085-C511-632E-09F8F0029BFB}"/>
              </a:ext>
            </a:extLst>
          </p:cNvPr>
          <p:cNvSpPr/>
          <p:nvPr userDrawn="1"/>
        </p:nvSpPr>
        <p:spPr>
          <a:xfrm>
            <a:off x="8828874" y="2206501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ymbol zastępczy obrazu 5">
            <a:extLst>
              <a:ext uri="{FF2B5EF4-FFF2-40B4-BE49-F238E27FC236}">
                <a16:creationId xmlns:a16="http://schemas.microsoft.com/office/drawing/2014/main" id="{5E556740-55EF-2AC7-2F48-232385491B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37350" y="229650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B0CD222E-9BA3-4C3A-8451-041225946730}"/>
              </a:ext>
            </a:extLst>
          </p:cNvPr>
          <p:cNvSpPr/>
          <p:nvPr userDrawn="1"/>
        </p:nvSpPr>
        <p:spPr>
          <a:xfrm>
            <a:off x="923190" y="4056136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ymbol zastępczy obrazu 5">
            <a:extLst>
              <a:ext uri="{FF2B5EF4-FFF2-40B4-BE49-F238E27FC236}">
                <a16:creationId xmlns:a16="http://schemas.microsoft.com/office/drawing/2014/main" id="{215BB0B8-F62D-28D6-F487-78D434795F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666" y="4146136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5D9F5398-78F2-2508-57E6-344B320EEBB4}"/>
              </a:ext>
            </a:extLst>
          </p:cNvPr>
          <p:cNvSpPr/>
          <p:nvPr userDrawn="1"/>
        </p:nvSpPr>
        <p:spPr>
          <a:xfrm>
            <a:off x="4818648" y="4056136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8D404173-A9EC-C0E3-747A-9983D16AF1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7124" y="4146136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D503A1B5-ED29-0D8E-8D4E-185CBE6A556F}"/>
              </a:ext>
            </a:extLst>
          </p:cNvPr>
          <p:cNvSpPr/>
          <p:nvPr userDrawn="1"/>
        </p:nvSpPr>
        <p:spPr>
          <a:xfrm>
            <a:off x="8799564" y="4056136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ymbol zastępczy obrazu 5">
            <a:extLst>
              <a:ext uri="{FF2B5EF4-FFF2-40B4-BE49-F238E27FC236}">
                <a16:creationId xmlns:a16="http://schemas.microsoft.com/office/drawing/2014/main" id="{1774C875-E711-B177-2BFC-074CE5B204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08040" y="4146136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958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80C1364C-5A91-D9DA-30B7-300ED314FB43}"/>
              </a:ext>
            </a:extLst>
          </p:cNvPr>
          <p:cNvSpPr/>
          <p:nvPr userDrawn="1"/>
        </p:nvSpPr>
        <p:spPr>
          <a:xfrm>
            <a:off x="952500" y="356867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9F39DAC5-E0D6-5584-EDA2-31544E867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976" y="44686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800EB42-EF75-05A0-3CF4-17FC6821D2DE}"/>
              </a:ext>
            </a:extLst>
          </p:cNvPr>
          <p:cNvSpPr/>
          <p:nvPr userDrawn="1"/>
        </p:nvSpPr>
        <p:spPr>
          <a:xfrm>
            <a:off x="4847958" y="356867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AAB278C6-AB5C-0CE1-C60F-CB1F0A84D7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6434" y="44686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CFC6F99-2D44-2DBF-351C-9A2205F3E2C5}"/>
              </a:ext>
            </a:extLst>
          </p:cNvPr>
          <p:cNvSpPr/>
          <p:nvPr userDrawn="1"/>
        </p:nvSpPr>
        <p:spPr>
          <a:xfrm>
            <a:off x="8828874" y="356867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E17C127F-8B2C-6D17-7798-1E8AFD2EBD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37350" y="44686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62C917E-001A-0344-4865-E1AC18594F52}"/>
              </a:ext>
            </a:extLst>
          </p:cNvPr>
          <p:cNvSpPr/>
          <p:nvPr userDrawn="1"/>
        </p:nvSpPr>
        <p:spPr>
          <a:xfrm>
            <a:off x="952500" y="2206501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4DFA1-99F1-CD0B-F821-82C1C85E5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976" y="229650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F16645EF-3D98-FE35-F4F0-E40856936A78}"/>
              </a:ext>
            </a:extLst>
          </p:cNvPr>
          <p:cNvSpPr/>
          <p:nvPr userDrawn="1"/>
        </p:nvSpPr>
        <p:spPr>
          <a:xfrm>
            <a:off x="4847958" y="2206501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ymbol zastępczy obrazu 5">
            <a:extLst>
              <a:ext uri="{FF2B5EF4-FFF2-40B4-BE49-F238E27FC236}">
                <a16:creationId xmlns:a16="http://schemas.microsoft.com/office/drawing/2014/main" id="{8689E271-F856-316B-168C-70094023E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6434" y="229650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912FC526-E085-C511-632E-09F8F0029BFB}"/>
              </a:ext>
            </a:extLst>
          </p:cNvPr>
          <p:cNvSpPr/>
          <p:nvPr userDrawn="1"/>
        </p:nvSpPr>
        <p:spPr>
          <a:xfrm>
            <a:off x="8828874" y="2206501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ymbol zastępczy obrazu 5">
            <a:extLst>
              <a:ext uri="{FF2B5EF4-FFF2-40B4-BE49-F238E27FC236}">
                <a16:creationId xmlns:a16="http://schemas.microsoft.com/office/drawing/2014/main" id="{5E556740-55EF-2AC7-2F48-232385491B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37350" y="229650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B0CD222E-9BA3-4C3A-8451-041225946730}"/>
              </a:ext>
            </a:extLst>
          </p:cNvPr>
          <p:cNvSpPr/>
          <p:nvPr userDrawn="1"/>
        </p:nvSpPr>
        <p:spPr>
          <a:xfrm>
            <a:off x="923190" y="4056136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ymbol zastępczy obrazu 5">
            <a:extLst>
              <a:ext uri="{FF2B5EF4-FFF2-40B4-BE49-F238E27FC236}">
                <a16:creationId xmlns:a16="http://schemas.microsoft.com/office/drawing/2014/main" id="{215BB0B8-F62D-28D6-F487-78D434795F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666" y="4146136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5D9F5398-78F2-2508-57E6-344B320EEBB4}"/>
              </a:ext>
            </a:extLst>
          </p:cNvPr>
          <p:cNvSpPr/>
          <p:nvPr userDrawn="1"/>
        </p:nvSpPr>
        <p:spPr>
          <a:xfrm>
            <a:off x="4818648" y="4056136"/>
            <a:ext cx="279400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8D404173-A9EC-C0E3-747A-9983D16AF1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7124" y="4146136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11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pic>
        <p:nvPicPr>
          <p:cNvPr id="8" name="Grafika 7" descr="Telewizja">
            <a:extLst>
              <a:ext uri="{FF2B5EF4-FFF2-40B4-BE49-F238E27FC236}">
                <a16:creationId xmlns:a16="http://schemas.microsoft.com/office/drawing/2014/main" id="{C3CC537E-7B96-4BA8-3DB3-FE17663E9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139" y="-681770"/>
            <a:ext cx="8221540" cy="82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818D0C-CB46-5291-02FA-015A6BECE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80" y="267784"/>
            <a:ext cx="9144000" cy="2387600"/>
          </a:xfrm>
        </p:spPr>
        <p:txBody>
          <a:bodyPr anchor="ctr"/>
          <a:lstStyle>
            <a:lvl1pPr algn="l">
              <a:defRPr sz="6000">
                <a:solidFill>
                  <a:srgbClr val="0070C0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0B99F3-6B9C-F50D-015A-0296744A0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80" y="3602038"/>
            <a:ext cx="9144000" cy="1655762"/>
          </a:xfrm>
        </p:spPr>
        <p:txBody>
          <a:bodyPr anchor="ctr"/>
          <a:lstStyle>
            <a:lvl1pPr marL="0" indent="0" algn="l">
              <a:buNone/>
              <a:defRPr sz="2400"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3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1A884-1EC2-A41A-B910-919A8F28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806727-6DE6-A1CA-2D19-626F77E2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554C06-B19F-6BBF-30A7-C29ECAFA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3363D3-D289-1A6C-64FF-7D7FE8DD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D387CE-71B4-C157-8813-375C4C7B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965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3F860-E63C-FE27-1627-D447BFE6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E6E044-A785-7348-6CB5-9F50BB2A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A0D252-8DB7-D12F-A852-E0A0058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528916-233E-06FE-0BB2-993E756E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17884A-80A1-55B7-D084-C1E08D52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562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E59591-FF04-87C0-DE37-22D410A7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3CBDF1-C713-DC10-3408-80AFEA27D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BC60F4-7F98-E78E-97FA-DE9E76223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D25E27-343A-1FD3-ED9A-AF9CDB96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F33ABE-E4F0-08BC-EFBD-356425F9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38376A-CDD4-B145-EFCE-A1DD2D5D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643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4887B-33F3-FA2D-7DFD-55421C3F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3C546D-E8FB-3E63-4005-697237462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0AED9F-0194-3AC7-1F39-A21823041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6339A9-9522-F722-8B5F-F8164AA56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E2C4B24-25F4-91B9-5093-8664DF0E1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B2098C3-514B-CB7E-D6FE-7861CB26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D0B83C4-0B59-6AC6-6093-9427E3DD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47EF8E6-A0C6-9ACE-937A-47E5B295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658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0F1E8-73A5-1574-1D82-A300F887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35C5C76-56E0-C5B4-0744-6057855F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8B1EE9B-3E29-BAA5-708D-ED422564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44BF74-1ADA-5D07-3D4D-8E4E3B36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372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6C85E87-FBB1-445A-39FB-EB7D9B31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E501778-D829-04B4-10CE-F464C79A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AE682E-58C3-05EA-48D9-0617E1B9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103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3D5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858DBAE4-D2E5-1DBE-87A4-05ECF358A6F8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53A1092-2685-A371-F647-FDF04618D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8680" y="5670135"/>
            <a:ext cx="1942744" cy="1092793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49D0CAF-2B78-D98A-A43B-3EF87D937E81}"/>
              </a:ext>
            </a:extLst>
          </p:cNvPr>
          <p:cNvSpPr/>
          <p:nvPr userDrawn="1"/>
        </p:nvSpPr>
        <p:spPr>
          <a:xfrm>
            <a:off x="7295574" y="675752"/>
            <a:ext cx="4266886" cy="27532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B794C73-292C-3F45-FA8F-FF07F689BB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06" y="2052376"/>
            <a:ext cx="1232600" cy="12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3D5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858DBAE4-D2E5-1DBE-87A4-05ECF358A6F8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53A1092-2685-A371-F647-FDF04618D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8680" y="5670135"/>
            <a:ext cx="1942744" cy="1092793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430303B2-EB1F-2ADE-EDE0-E65FA4637E0D}"/>
              </a:ext>
            </a:extLst>
          </p:cNvPr>
          <p:cNvSpPr/>
          <p:nvPr userDrawn="1"/>
        </p:nvSpPr>
        <p:spPr>
          <a:xfrm>
            <a:off x="7295574" y="1952102"/>
            <a:ext cx="4266886" cy="27532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80844E8C-C736-71E8-8B3D-A5EF543206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5700" y="2162175"/>
            <a:ext cx="904875" cy="904875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268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3B775E-559C-84C4-4ACE-20008930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BF85C-1944-F491-BFD0-08715461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CE7FA7-7DD4-95FA-6800-03E3D25D3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6CB1C4-E8DA-DD1D-F76B-1EC4A75B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BD6DA2-666A-D06A-3A80-E6E8968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D12E51-EDD8-6FEB-0A63-D00E4C39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61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8355C-8954-19B6-49DF-C51ADDCB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05C3445-30E4-0C17-EA5B-247ED5869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1394AF-63E7-E5A7-3A58-405CB1E3E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C8C846-49EF-8018-7CCC-C2246AB6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F9A97E-1E9D-8E09-DA22-B2261BEB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4F2CCA-6117-63A8-D97C-AC9DE408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57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2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6857C1-915D-E591-A80C-2C6F92B6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336B3A4-0BE4-7755-F750-EE5F098F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FE66FB-FB54-DD14-51E5-C4F47EAA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D21064-F624-F096-1C35-A3801F00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E8B2C1-B8B6-BFA2-5876-40D3D379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146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03FB7A1-C2AE-FBCE-5BF6-04AF0E54F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45711B-D04C-C08B-DD83-4E36F2051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408844-384B-0A06-86A0-D1D8F02F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1ADF77-E76B-E989-218D-02FC2A97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863DC9-FD24-B25E-B8C2-CEC344D9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47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0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8DA2C35-C042-1566-8398-74991320F8F1}"/>
              </a:ext>
            </a:extLst>
          </p:cNvPr>
          <p:cNvSpPr/>
          <p:nvPr userDrawn="1"/>
        </p:nvSpPr>
        <p:spPr>
          <a:xfrm>
            <a:off x="6546240" y="810057"/>
            <a:ext cx="501622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obrazu 5">
            <a:extLst>
              <a:ext uri="{FF2B5EF4-FFF2-40B4-BE49-F238E27FC236}">
                <a16:creationId xmlns:a16="http://schemas.microsoft.com/office/drawing/2014/main" id="{8BE876F0-BAB7-837F-F5F6-C90F83630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4716" y="883322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7AC79D6A-D0DC-8C5C-9406-967AE3778CE4}"/>
              </a:ext>
            </a:extLst>
          </p:cNvPr>
          <p:cNvSpPr/>
          <p:nvPr userDrawn="1"/>
        </p:nvSpPr>
        <p:spPr>
          <a:xfrm>
            <a:off x="6546240" y="2403022"/>
            <a:ext cx="501622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FB51A6E2-367F-FB6D-A806-614FD2B953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4716" y="247628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724FB97A-241E-D807-43BD-097286CAB0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03825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22258B9-58D9-ACDD-C430-EC27129B1020}"/>
              </a:ext>
            </a:extLst>
          </p:cNvPr>
          <p:cNvSpPr/>
          <p:nvPr userDrawn="1"/>
        </p:nvSpPr>
        <p:spPr>
          <a:xfrm>
            <a:off x="6546240" y="3995986"/>
            <a:ext cx="501622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01B6E928-9352-EE12-BEBA-C2079CF6B5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4716" y="406925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02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8DA2C35-C042-1566-8398-74991320F8F1}"/>
              </a:ext>
            </a:extLst>
          </p:cNvPr>
          <p:cNvSpPr/>
          <p:nvPr userDrawn="1"/>
        </p:nvSpPr>
        <p:spPr>
          <a:xfrm>
            <a:off x="1200360" y="810057"/>
            <a:ext cx="501622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obrazu 5">
            <a:extLst>
              <a:ext uri="{FF2B5EF4-FFF2-40B4-BE49-F238E27FC236}">
                <a16:creationId xmlns:a16="http://schemas.microsoft.com/office/drawing/2014/main" id="{8BE876F0-BAB7-837F-F5F6-C90F83630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836" y="883322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7AC79D6A-D0DC-8C5C-9406-967AE3778CE4}"/>
              </a:ext>
            </a:extLst>
          </p:cNvPr>
          <p:cNvSpPr/>
          <p:nvPr userDrawn="1"/>
        </p:nvSpPr>
        <p:spPr>
          <a:xfrm>
            <a:off x="1200360" y="2403022"/>
            <a:ext cx="501622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FB51A6E2-367F-FB6D-A806-614FD2B953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836" y="2476287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724FB97A-241E-D807-43BD-097286CAB0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8175" y="0"/>
            <a:ext cx="5203825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22258B9-58D9-ACDD-C430-EC27129B1020}"/>
              </a:ext>
            </a:extLst>
          </p:cNvPr>
          <p:cNvSpPr/>
          <p:nvPr userDrawn="1"/>
        </p:nvSpPr>
        <p:spPr>
          <a:xfrm>
            <a:off x="1200360" y="3995986"/>
            <a:ext cx="5016220" cy="90000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obrazu 5">
            <a:extLst>
              <a:ext uri="{FF2B5EF4-FFF2-40B4-BE49-F238E27FC236}">
                <a16:creationId xmlns:a16="http://schemas.microsoft.com/office/drawing/2014/main" id="{01B6E928-9352-EE12-BEBA-C2079CF6B5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8836" y="4069251"/>
            <a:ext cx="720000" cy="720000"/>
          </a:xfrm>
          <a:prstGeom prst="ellipse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890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8B985A4C-79BC-15B2-3A16-CE824B5F1E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65600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279BEBAC-23BF-E485-12B0-B006CD5C5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39200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898A02D4-A2F9-EF76-8B74-8C9906A15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2800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72D2BFD8-FE29-BAAA-7984-5F780C3FDC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6400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CC807EC-D328-515E-EC9B-8EDDF49EC234}"/>
              </a:ext>
            </a:extLst>
          </p:cNvPr>
          <p:cNvSpPr/>
          <p:nvPr userDrawn="1"/>
        </p:nvSpPr>
        <p:spPr>
          <a:xfrm>
            <a:off x="2919230" y="3066051"/>
            <a:ext cx="900740" cy="230736"/>
          </a:xfrm>
          <a:prstGeom prst="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7F08640D-81B5-4187-4293-7CB2A59D9E83}"/>
              </a:ext>
            </a:extLst>
          </p:cNvPr>
          <p:cNvSpPr/>
          <p:nvPr userDrawn="1"/>
        </p:nvSpPr>
        <p:spPr>
          <a:xfrm>
            <a:off x="5645630" y="3066051"/>
            <a:ext cx="900740" cy="230736"/>
          </a:xfrm>
          <a:prstGeom prst="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E2505E5-9739-F66B-CB5D-F242038C9662}"/>
              </a:ext>
            </a:extLst>
          </p:cNvPr>
          <p:cNvSpPr/>
          <p:nvPr userDrawn="1"/>
        </p:nvSpPr>
        <p:spPr>
          <a:xfrm>
            <a:off x="8372030" y="3066051"/>
            <a:ext cx="900740" cy="230736"/>
          </a:xfrm>
          <a:prstGeom prst="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1499348-1952-3A69-1D04-206F0A3F469B}"/>
              </a:ext>
            </a:extLst>
          </p:cNvPr>
          <p:cNvSpPr/>
          <p:nvPr userDrawn="1"/>
        </p:nvSpPr>
        <p:spPr>
          <a:xfrm>
            <a:off x="11098430" y="3066051"/>
            <a:ext cx="1093570" cy="230736"/>
          </a:xfrm>
          <a:prstGeom prst="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34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8B985A4C-79BC-15B2-3A16-CE824B5F1E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43227" y="2709000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279BEBAC-23BF-E485-12B0-B006CD5C5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6000" y="4715910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898A02D4-A2F9-EF76-8B74-8C9906A15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702090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72D2BFD8-FE29-BAAA-7984-5F780C3FDC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08775" y="2709000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649EDFE7-8479-3D60-11EB-125C944C3A37}"/>
              </a:ext>
            </a:extLst>
          </p:cNvPr>
          <p:cNvSpPr/>
          <p:nvPr userDrawn="1"/>
        </p:nvSpPr>
        <p:spPr>
          <a:xfrm>
            <a:off x="3824000" y="4458691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180000 w 1080000"/>
              <a:gd name="connsiteY1" fmla="*/ 0 h 1080000"/>
              <a:gd name="connsiteX2" fmla="*/ 1080000 w 1080000"/>
              <a:gd name="connsiteY2" fmla="*/ 900000 h 1080000"/>
              <a:gd name="connsiteX3" fmla="*/ 1080000 w 1080000"/>
              <a:gd name="connsiteY3" fmla="*/ 1080000 h 1080000"/>
              <a:gd name="connsiteX4" fmla="*/ 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0" y="0"/>
                </a:moveTo>
                <a:lnTo>
                  <a:pt x="180000" y="0"/>
                </a:lnTo>
                <a:cubicBezTo>
                  <a:pt x="180000" y="497056"/>
                  <a:pt x="582944" y="900000"/>
                  <a:pt x="1080000" y="900000"/>
                </a:cubicBezTo>
                <a:lnTo>
                  <a:pt x="1080000" y="1080000"/>
                </a:lnTo>
                <a:cubicBezTo>
                  <a:pt x="483532" y="1080000"/>
                  <a:pt x="0" y="596468"/>
                  <a:pt x="0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73ACC772-DA05-615B-700C-3A707AF5DFC7}"/>
              </a:ext>
            </a:extLst>
          </p:cNvPr>
          <p:cNvSpPr/>
          <p:nvPr userDrawn="1"/>
        </p:nvSpPr>
        <p:spPr>
          <a:xfrm flipV="1">
            <a:off x="3824000" y="1319309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180000 w 1080000"/>
              <a:gd name="connsiteY1" fmla="*/ 0 h 1080000"/>
              <a:gd name="connsiteX2" fmla="*/ 1080000 w 1080000"/>
              <a:gd name="connsiteY2" fmla="*/ 900000 h 1080000"/>
              <a:gd name="connsiteX3" fmla="*/ 1080000 w 1080000"/>
              <a:gd name="connsiteY3" fmla="*/ 1080000 h 1080000"/>
              <a:gd name="connsiteX4" fmla="*/ 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0" y="0"/>
                </a:moveTo>
                <a:lnTo>
                  <a:pt x="180000" y="0"/>
                </a:lnTo>
                <a:cubicBezTo>
                  <a:pt x="180000" y="497056"/>
                  <a:pt x="582944" y="900000"/>
                  <a:pt x="1080000" y="900000"/>
                </a:cubicBezTo>
                <a:lnTo>
                  <a:pt x="1080000" y="1080000"/>
                </a:lnTo>
                <a:cubicBezTo>
                  <a:pt x="483532" y="1080000"/>
                  <a:pt x="0" y="596468"/>
                  <a:pt x="0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74F111B5-D8C3-1A83-979C-082C4B888005}"/>
              </a:ext>
            </a:extLst>
          </p:cNvPr>
          <p:cNvSpPr/>
          <p:nvPr userDrawn="1"/>
        </p:nvSpPr>
        <p:spPr>
          <a:xfrm flipH="1" flipV="1">
            <a:off x="7288000" y="1319309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180000 w 1080000"/>
              <a:gd name="connsiteY1" fmla="*/ 0 h 1080000"/>
              <a:gd name="connsiteX2" fmla="*/ 1080000 w 1080000"/>
              <a:gd name="connsiteY2" fmla="*/ 900000 h 1080000"/>
              <a:gd name="connsiteX3" fmla="*/ 1080000 w 1080000"/>
              <a:gd name="connsiteY3" fmla="*/ 1080000 h 1080000"/>
              <a:gd name="connsiteX4" fmla="*/ 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0" y="0"/>
                </a:moveTo>
                <a:lnTo>
                  <a:pt x="180000" y="0"/>
                </a:lnTo>
                <a:cubicBezTo>
                  <a:pt x="180000" y="497056"/>
                  <a:pt x="582944" y="900000"/>
                  <a:pt x="1080000" y="900000"/>
                </a:cubicBezTo>
                <a:lnTo>
                  <a:pt x="1080000" y="1080000"/>
                </a:lnTo>
                <a:cubicBezTo>
                  <a:pt x="483532" y="1080000"/>
                  <a:pt x="0" y="596468"/>
                  <a:pt x="0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3EEA6595-5E24-1223-1D3D-60BBBAB9AF68}"/>
              </a:ext>
            </a:extLst>
          </p:cNvPr>
          <p:cNvSpPr/>
          <p:nvPr userDrawn="1"/>
        </p:nvSpPr>
        <p:spPr>
          <a:xfrm rot="16200000">
            <a:off x="7288000" y="4458691"/>
            <a:ext cx="1080000" cy="1080000"/>
          </a:xfrm>
          <a:custGeom>
            <a:avLst/>
            <a:gdLst>
              <a:gd name="connsiteX0" fmla="*/ 0 w 1080000"/>
              <a:gd name="connsiteY0" fmla="*/ 0 h 1080000"/>
              <a:gd name="connsiteX1" fmla="*/ 180000 w 1080000"/>
              <a:gd name="connsiteY1" fmla="*/ 0 h 1080000"/>
              <a:gd name="connsiteX2" fmla="*/ 1080000 w 1080000"/>
              <a:gd name="connsiteY2" fmla="*/ 900000 h 1080000"/>
              <a:gd name="connsiteX3" fmla="*/ 1080000 w 1080000"/>
              <a:gd name="connsiteY3" fmla="*/ 1080000 h 1080000"/>
              <a:gd name="connsiteX4" fmla="*/ 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0" y="0"/>
                </a:moveTo>
                <a:lnTo>
                  <a:pt x="180000" y="0"/>
                </a:lnTo>
                <a:cubicBezTo>
                  <a:pt x="180000" y="497056"/>
                  <a:pt x="582944" y="900000"/>
                  <a:pt x="1080000" y="900000"/>
                </a:cubicBezTo>
                <a:lnTo>
                  <a:pt x="1080000" y="1080000"/>
                </a:lnTo>
                <a:cubicBezTo>
                  <a:pt x="483532" y="1080000"/>
                  <a:pt x="0" y="596468"/>
                  <a:pt x="0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96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2">
            <a:extLst>
              <a:ext uri="{FF2B5EF4-FFF2-40B4-BE49-F238E27FC236}">
                <a16:creationId xmlns:a16="http://schemas.microsoft.com/office/drawing/2014/main" id="{1C2911E0-3CEC-AE9A-13CC-2894C3327E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8175" y="0"/>
            <a:ext cx="5203825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5E0A11D1-4290-97B5-2ED4-8566E28743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2800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6" name="Symbol zastępczy obrazu 2">
            <a:extLst>
              <a:ext uri="{FF2B5EF4-FFF2-40B4-BE49-F238E27FC236}">
                <a16:creationId xmlns:a16="http://schemas.microsoft.com/office/drawing/2014/main" id="{D95A84CF-1D15-CD2C-6F23-6D1B9BB12F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6400" y="2461419"/>
            <a:ext cx="1440000" cy="1440000"/>
          </a:xfrm>
          <a:prstGeom prst="ellipse">
            <a:avLst/>
          </a:prstGeom>
          <a:solidFill>
            <a:srgbClr val="3D58A7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CFA185D1-655C-1EFA-B317-47534BE94A1A}"/>
              </a:ext>
            </a:extLst>
          </p:cNvPr>
          <p:cNvSpPr/>
          <p:nvPr userDrawn="1"/>
        </p:nvSpPr>
        <p:spPr>
          <a:xfrm>
            <a:off x="2919230" y="3066051"/>
            <a:ext cx="900740" cy="230736"/>
          </a:xfrm>
          <a:prstGeom prst="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ECF5387-6710-6466-2928-271C8859B9EA}"/>
              </a:ext>
            </a:extLst>
          </p:cNvPr>
          <p:cNvSpPr/>
          <p:nvPr userDrawn="1"/>
        </p:nvSpPr>
        <p:spPr>
          <a:xfrm>
            <a:off x="0" y="3066051"/>
            <a:ext cx="1093570" cy="230736"/>
          </a:xfrm>
          <a:prstGeom prst="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7AA930A8-5277-8234-55A5-66FAD1222ED6}"/>
              </a:ext>
            </a:extLst>
          </p:cNvPr>
          <p:cNvSpPr/>
          <p:nvPr userDrawn="1"/>
        </p:nvSpPr>
        <p:spPr>
          <a:xfrm>
            <a:off x="9357644" y="5588951"/>
            <a:ext cx="2204816" cy="1269049"/>
          </a:xfrm>
          <a:custGeom>
            <a:avLst/>
            <a:gdLst>
              <a:gd name="connsiteX0" fmla="*/ 277744 w 2204816"/>
              <a:gd name="connsiteY0" fmla="*/ 0 h 1269049"/>
              <a:gd name="connsiteX1" fmla="*/ 1927072 w 2204816"/>
              <a:gd name="connsiteY1" fmla="*/ 0 h 1269049"/>
              <a:gd name="connsiteX2" fmla="*/ 2204816 w 2204816"/>
              <a:gd name="connsiteY2" fmla="*/ 277744 h 1269049"/>
              <a:gd name="connsiteX3" fmla="*/ 2204816 w 2204816"/>
              <a:gd name="connsiteY3" fmla="*/ 1269049 h 1269049"/>
              <a:gd name="connsiteX4" fmla="*/ 0 w 2204816"/>
              <a:gd name="connsiteY4" fmla="*/ 1269049 h 1269049"/>
              <a:gd name="connsiteX5" fmla="*/ 0 w 2204816"/>
              <a:gd name="connsiteY5" fmla="*/ 277744 h 1269049"/>
              <a:gd name="connsiteX6" fmla="*/ 277744 w 2204816"/>
              <a:gd name="connsiteY6" fmla="*/ 0 h 126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16" h="1269049">
                <a:moveTo>
                  <a:pt x="277744" y="0"/>
                </a:moveTo>
                <a:lnTo>
                  <a:pt x="1927072" y="0"/>
                </a:lnTo>
                <a:cubicBezTo>
                  <a:pt x="2080466" y="0"/>
                  <a:pt x="2204816" y="124350"/>
                  <a:pt x="2204816" y="277744"/>
                </a:cubicBezTo>
                <a:lnTo>
                  <a:pt x="2204816" y="1269049"/>
                </a:lnTo>
                <a:lnTo>
                  <a:pt x="0" y="1269049"/>
                </a:lnTo>
                <a:lnTo>
                  <a:pt x="0" y="277744"/>
                </a:lnTo>
                <a:cubicBezTo>
                  <a:pt x="0" y="124350"/>
                  <a:pt x="124350" y="0"/>
                  <a:pt x="277744" y="0"/>
                </a:cubicBezTo>
                <a:close/>
              </a:path>
            </a:pathLst>
          </a:cu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0EF79D-AE11-46BE-FA8C-0D3906D8B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80" y="5670135"/>
            <a:ext cx="1942744" cy="10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EBED0FA-304F-4C87-C227-07610509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75244D-2D1E-770C-BF1B-34495B13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854693-BCCD-439F-4696-8D1D146CF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7E3C6-EFC1-4EE0-B48A-22D9DB58C385}" type="datetimeFigureOut">
              <a:rPr lang="pl-PL" smtClean="0"/>
              <a:t>09.06.2023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88616F-77B6-C9E5-F2EA-F7AF3A0D2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2108F7-F702-E7FA-26DE-6B63E0554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866B-90CD-4AEC-8F67-0727FDCC44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5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80" r:id="rId4"/>
    <p:sldLayoutId id="2147483674" r:id="rId5"/>
    <p:sldLayoutId id="2147483675" r:id="rId6"/>
    <p:sldLayoutId id="2147483668" r:id="rId7"/>
    <p:sldLayoutId id="2147483679" r:id="rId8"/>
    <p:sldLayoutId id="2147483669" r:id="rId9"/>
    <p:sldLayoutId id="2147483667" r:id="rId10"/>
    <p:sldLayoutId id="2147483666" r:id="rId11"/>
    <p:sldLayoutId id="2147483673" r:id="rId12"/>
    <p:sldLayoutId id="2147483676" r:id="rId13"/>
    <p:sldLayoutId id="2147483671" r:id="rId14"/>
    <p:sldLayoutId id="2147483677" r:id="rId15"/>
    <p:sldLayoutId id="2147483663" r:id="rId16"/>
    <p:sldLayoutId id="2147483664" r:id="rId17"/>
    <p:sldLayoutId id="2147483665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72" r:id="rId26"/>
    <p:sldLayoutId id="2147483678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9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2.png"/><Relationship Id="rId7" Type="http://schemas.openxmlformats.org/officeDocument/2006/relationships/image" Target="../media/image13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9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107.sv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114.svg"/><Relationship Id="rId7" Type="http://schemas.openxmlformats.org/officeDocument/2006/relationships/image" Target="../media/image7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jpg"/><Relationship Id="rId5" Type="http://schemas.openxmlformats.org/officeDocument/2006/relationships/image" Target="../media/image116.svg"/><Relationship Id="rId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svg"/><Relationship Id="rId7" Type="http://schemas.openxmlformats.org/officeDocument/2006/relationships/image" Target="../media/image123.sv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2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30.svg"/><Relationship Id="rId7" Type="http://schemas.openxmlformats.org/officeDocument/2006/relationships/image" Target="../media/image134.sv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png"/><Relationship Id="rId11" Type="http://schemas.openxmlformats.org/officeDocument/2006/relationships/image" Target="../media/image66.svg"/><Relationship Id="rId5" Type="http://schemas.openxmlformats.org/officeDocument/2006/relationships/image" Target="../media/image132.svg"/><Relationship Id="rId10" Type="http://schemas.openxmlformats.org/officeDocument/2006/relationships/image" Target="../media/image65.png"/><Relationship Id="rId4" Type="http://schemas.openxmlformats.org/officeDocument/2006/relationships/image" Target="../media/image131.png"/><Relationship Id="rId9" Type="http://schemas.openxmlformats.org/officeDocument/2006/relationships/image" Target="../media/image1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4.svg"/><Relationship Id="rId18" Type="http://schemas.openxmlformats.org/officeDocument/2006/relationships/image" Target="../media/image13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image" Target="../media/image45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19" Type="http://schemas.openxmlformats.org/officeDocument/2006/relationships/image" Target="../media/image14.svg"/><Relationship Id="rId4" Type="http://schemas.openxmlformats.org/officeDocument/2006/relationships/image" Target="../media/image47.png"/><Relationship Id="rId9" Type="http://schemas.openxmlformats.org/officeDocument/2006/relationships/image" Target="../media/image42.sv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57F5A75-4405-3755-4D81-B5BAB8A5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80" y="1041400"/>
            <a:ext cx="9144000" cy="238760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rgbClr val="3D58A7"/>
                </a:solidFill>
              </a:rPr>
              <a:t>Bank Danych o Mieście jako narzędzie wspierające procesy rozwojowe</a:t>
            </a:r>
            <a:br>
              <a:rPr lang="pl-PL" sz="4000" dirty="0">
                <a:solidFill>
                  <a:srgbClr val="3D58A7"/>
                </a:solidFill>
              </a:rPr>
            </a:br>
            <a:r>
              <a:rPr lang="pl-PL" sz="4000" dirty="0">
                <a:solidFill>
                  <a:srgbClr val="3D58A7"/>
                </a:solidFill>
              </a:rPr>
              <a:t>i zarządcze w Siemianowicach Śląskich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01EB8FA-624A-3738-0F3B-9563B46C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80" y="4361163"/>
            <a:ext cx="9144000" cy="165576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3D58A7"/>
                </a:solidFill>
              </a:rPr>
              <a:t>Forum Danych Miejskich</a:t>
            </a:r>
          </a:p>
          <a:p>
            <a:r>
              <a:rPr lang="pl-PL" sz="2000" i="1" dirty="0"/>
              <a:t>Narzędzia do zarządzania danymi, analizy i wizualizacji danych. Dobre praktyki.</a:t>
            </a:r>
          </a:p>
          <a:p>
            <a:r>
              <a:rPr lang="pl-PL" sz="1800" dirty="0"/>
              <a:t>Warszawa, 13 czerwca 2023 r.</a:t>
            </a:r>
          </a:p>
        </p:txBody>
      </p:sp>
    </p:spTree>
    <p:extLst>
      <p:ext uri="{BB962C8B-B14F-4D97-AF65-F5344CB8AC3E}">
        <p14:creationId xmlns:p14="http://schemas.microsoft.com/office/powerpoint/2010/main" val="30843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ymbol zastępczy obrazu 21" descr="Tabela">
            <a:extLst>
              <a:ext uri="{FF2B5EF4-FFF2-40B4-BE49-F238E27FC236}">
                <a16:creationId xmlns:a16="http://schemas.microsoft.com/office/drawing/2014/main" id="{AD54A52D-6114-401A-FE88-B972580C03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1637" t="-21637" r="-21637" b="-21637"/>
          <a:stretch/>
        </p:blipFill>
        <p:spPr>
          <a:xfrm>
            <a:off x="9465600" y="2461419"/>
            <a:ext cx="1440000" cy="1440000"/>
          </a:xfrm>
        </p:spPr>
      </p:pic>
      <p:pic>
        <p:nvPicPr>
          <p:cNvPr id="20" name="Symbol zastępczy obrazu 19" descr="Szkło powiększające">
            <a:extLst>
              <a:ext uri="{FF2B5EF4-FFF2-40B4-BE49-F238E27FC236}">
                <a16:creationId xmlns:a16="http://schemas.microsoft.com/office/drawing/2014/main" id="{A1BBF8EB-4ADE-4B1F-78B7-A1F99E614B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4257" t="-24257" r="-24257" b="-24257"/>
          <a:stretch/>
        </p:blipFill>
        <p:spPr>
          <a:xfrm>
            <a:off x="6739200" y="2461419"/>
            <a:ext cx="1440000" cy="1440000"/>
          </a:xfrm>
        </p:spPr>
      </p:pic>
      <p:pic>
        <p:nvPicPr>
          <p:cNvPr id="18" name="Symbol zastępczy obrazu 17" descr="Otwarta dłoń">
            <a:extLst>
              <a:ext uri="{FF2B5EF4-FFF2-40B4-BE49-F238E27FC236}">
                <a16:creationId xmlns:a16="http://schemas.microsoft.com/office/drawing/2014/main" id="{D03762B6-685C-CAD5-F64C-FFF95D0C7B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21509" t="-21509" r="-21509" b="-21509"/>
          <a:stretch/>
        </p:blipFill>
        <p:spPr>
          <a:xfrm>
            <a:off x="4012800" y="2461419"/>
            <a:ext cx="1440000" cy="1440000"/>
          </a:xfrm>
        </p:spPr>
      </p:pic>
      <p:pic>
        <p:nvPicPr>
          <p:cNvPr id="16" name="Symbol zastępczy obrazu 15" descr="Głowa z kołami zębatymi">
            <a:extLst>
              <a:ext uri="{FF2B5EF4-FFF2-40B4-BE49-F238E27FC236}">
                <a16:creationId xmlns:a16="http://schemas.microsoft.com/office/drawing/2014/main" id="{DBBFF57A-F33D-2E2C-9888-4DE9A4BC2A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9079" t="-19079" r="-19079" b="-19079"/>
          <a:stretch/>
        </p:blipFill>
        <p:spPr>
          <a:xfrm>
            <a:off x="1286400" y="2461419"/>
            <a:ext cx="1440000" cy="1440000"/>
          </a:xfr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6B930FF-274A-6E07-BE49-F38E548A5A07}"/>
              </a:ext>
            </a:extLst>
          </p:cNvPr>
          <p:cNvSpPr txBox="1"/>
          <p:nvPr/>
        </p:nvSpPr>
        <p:spPr>
          <a:xfrm>
            <a:off x="1135132" y="1759645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Odkrywanie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7FED882-7C37-AE25-34DE-570CD248032A}"/>
              </a:ext>
            </a:extLst>
          </p:cNvPr>
          <p:cNvSpPr txBox="1"/>
          <p:nvPr/>
        </p:nvSpPr>
        <p:spPr>
          <a:xfrm>
            <a:off x="1135132" y="4141528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danych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E555EEC5-78D6-1441-0613-72382081CB46}"/>
              </a:ext>
            </a:extLst>
          </p:cNvPr>
          <p:cNvSpPr txBox="1"/>
          <p:nvPr/>
        </p:nvSpPr>
        <p:spPr>
          <a:xfrm>
            <a:off x="3938717" y="1759645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Zbieranie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35F738-85BA-8311-33CE-99423E647866}"/>
              </a:ext>
            </a:extLst>
          </p:cNvPr>
          <p:cNvSpPr txBox="1"/>
          <p:nvPr/>
        </p:nvSpPr>
        <p:spPr>
          <a:xfrm>
            <a:off x="3938717" y="4141528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danych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56EBBC8-96C8-7B19-772F-70C54B5A1A88}"/>
              </a:ext>
            </a:extLst>
          </p:cNvPr>
          <p:cNvSpPr txBox="1"/>
          <p:nvPr/>
        </p:nvSpPr>
        <p:spPr>
          <a:xfrm>
            <a:off x="6587932" y="1759645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Weryfikacja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F4804D-8330-F1CC-649D-08066B5E1784}"/>
              </a:ext>
            </a:extLst>
          </p:cNvPr>
          <p:cNvSpPr txBox="1"/>
          <p:nvPr/>
        </p:nvSpPr>
        <p:spPr>
          <a:xfrm>
            <a:off x="6587932" y="4141528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danych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EAB9DC3-4E33-7AE2-516E-0AB14FA822D6}"/>
              </a:ext>
            </a:extLst>
          </p:cNvPr>
          <p:cNvSpPr txBox="1"/>
          <p:nvPr/>
        </p:nvSpPr>
        <p:spPr>
          <a:xfrm>
            <a:off x="9070596" y="1759645"/>
            <a:ext cx="22300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Przygotowanie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9E7D6FB-1FE5-A55B-FD87-B4F7DFB85040}"/>
              </a:ext>
            </a:extLst>
          </p:cNvPr>
          <p:cNvSpPr txBox="1"/>
          <p:nvPr/>
        </p:nvSpPr>
        <p:spPr>
          <a:xfrm>
            <a:off x="9314332" y="4141528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danych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8145A6E0-2FD8-DC10-63F1-F6B72F5C40DE}"/>
              </a:ext>
            </a:extLst>
          </p:cNvPr>
          <p:cNvSpPr txBox="1"/>
          <p:nvPr/>
        </p:nvSpPr>
        <p:spPr>
          <a:xfrm>
            <a:off x="505692" y="330266"/>
            <a:ext cx="41924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Zarządzanie danymi</a:t>
            </a:r>
          </a:p>
        </p:txBody>
      </p:sp>
    </p:spTree>
    <p:extLst>
      <p:ext uri="{BB962C8B-B14F-4D97-AF65-F5344CB8AC3E}">
        <p14:creationId xmlns:p14="http://schemas.microsoft.com/office/powerpoint/2010/main" val="216168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obrazu 20">
            <a:extLst>
              <a:ext uri="{FF2B5EF4-FFF2-40B4-BE49-F238E27FC236}">
                <a16:creationId xmlns:a16="http://schemas.microsoft.com/office/drawing/2014/main" id="{7D48A968-BA2A-9EFE-9ED5-E45095E4FA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 b="6025"/>
          <a:stretch/>
        </p:blipFill>
        <p:spPr/>
      </p:pic>
      <p:pic>
        <p:nvPicPr>
          <p:cNvPr id="27" name="Symbol zastępczy obrazu 26" descr="Kalendarz miesięczny">
            <a:extLst>
              <a:ext uri="{FF2B5EF4-FFF2-40B4-BE49-F238E27FC236}">
                <a16:creationId xmlns:a16="http://schemas.microsoft.com/office/drawing/2014/main" id="{F38F7B0B-84D2-C6B8-0B17-7FDF452621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493" t="-20493" r="-20493" b="-20493"/>
          <a:stretch/>
        </p:blipFill>
        <p:spPr>
          <a:xfrm>
            <a:off x="4012800" y="2461419"/>
            <a:ext cx="1440000" cy="1440000"/>
          </a:xfrm>
        </p:spPr>
      </p:pic>
      <p:pic>
        <p:nvPicPr>
          <p:cNvPr id="25" name="Symbol zastępczy obrazu 24" descr="Obliczenia w chmurze">
            <a:extLst>
              <a:ext uri="{FF2B5EF4-FFF2-40B4-BE49-F238E27FC236}">
                <a16:creationId xmlns:a16="http://schemas.microsoft.com/office/drawing/2014/main" id="{B6095F1F-5CE5-2C72-B41E-7DC3EB824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0493" t="-20493" r="-20493" b="-20493"/>
          <a:stretch/>
        </p:blipFill>
        <p:spPr>
          <a:xfrm>
            <a:off x="1286400" y="2461419"/>
            <a:ext cx="1440000" cy="1440000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F04E876-B5A2-004B-BF8B-6402D1938705}"/>
              </a:ext>
            </a:extLst>
          </p:cNvPr>
          <p:cNvSpPr txBox="1"/>
          <p:nvPr/>
        </p:nvSpPr>
        <p:spPr>
          <a:xfrm>
            <a:off x="1135132" y="1759645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Publikacja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FEC03F-88D0-5961-D03D-DC8BD1A7F004}"/>
              </a:ext>
            </a:extLst>
          </p:cNvPr>
          <p:cNvSpPr txBox="1"/>
          <p:nvPr/>
        </p:nvSpPr>
        <p:spPr>
          <a:xfrm>
            <a:off x="1135132" y="4141528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danych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BE02F35-E8E4-B8C5-D8FB-D56EC4450194}"/>
              </a:ext>
            </a:extLst>
          </p:cNvPr>
          <p:cNvSpPr txBox="1"/>
          <p:nvPr/>
        </p:nvSpPr>
        <p:spPr>
          <a:xfrm>
            <a:off x="3938717" y="1759645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Aktualizacja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0C21602-EF57-D478-DAA7-32ED76545257}"/>
              </a:ext>
            </a:extLst>
          </p:cNvPr>
          <p:cNvSpPr txBox="1"/>
          <p:nvPr/>
        </p:nvSpPr>
        <p:spPr>
          <a:xfrm>
            <a:off x="3938717" y="4141528"/>
            <a:ext cx="17425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rgbClr val="3D58A7"/>
                </a:solidFill>
              </a:rPr>
              <a:t>danych</a:t>
            </a:r>
            <a:endParaRPr lang="pl-PL" b="1" dirty="0">
              <a:solidFill>
                <a:srgbClr val="3D58A7"/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C257F48-A253-7EA3-797E-A473CFF16CF5}"/>
              </a:ext>
            </a:extLst>
          </p:cNvPr>
          <p:cNvSpPr txBox="1"/>
          <p:nvPr/>
        </p:nvSpPr>
        <p:spPr>
          <a:xfrm>
            <a:off x="7909728" y="3013502"/>
            <a:ext cx="362745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To praca zespołowa!</a:t>
            </a:r>
          </a:p>
        </p:txBody>
      </p:sp>
    </p:spTree>
    <p:extLst>
      <p:ext uri="{BB962C8B-B14F-4D97-AF65-F5344CB8AC3E}">
        <p14:creationId xmlns:p14="http://schemas.microsoft.com/office/powerpoint/2010/main" val="380975225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6C7F28FE-77B5-482C-8890-AB04ED48BF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 b="6071"/>
          <a:stretch>
            <a:fillRect/>
          </a:stretch>
        </p:blipFill>
        <p:spPr/>
      </p:pic>
      <p:pic>
        <p:nvPicPr>
          <p:cNvPr id="9" name="Symbol zastępczy obrazu 8" descr="Osoba z pomysłem">
            <a:extLst>
              <a:ext uri="{FF2B5EF4-FFF2-40B4-BE49-F238E27FC236}">
                <a16:creationId xmlns:a16="http://schemas.microsoft.com/office/drawing/2014/main" id="{C191A82E-7536-F268-2293-AC29A84CF6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3623" t="-23579" r="-23623" b="-23579"/>
          <a:stretch/>
        </p:blipFill>
        <p:spPr>
          <a:xfrm>
            <a:off x="6231733" y="1240551"/>
            <a:ext cx="1512888" cy="1512000"/>
          </a:xfrm>
        </p:spPr>
      </p:pic>
      <p:pic>
        <p:nvPicPr>
          <p:cNvPr id="11" name="Symbol zastępczy obrazu 10" descr="Grupowa burza mózgów">
            <a:extLst>
              <a:ext uri="{FF2B5EF4-FFF2-40B4-BE49-F238E27FC236}">
                <a16:creationId xmlns:a16="http://schemas.microsoft.com/office/drawing/2014/main" id="{FB70E088-D2AE-C316-FE89-42861C2911C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2407" t="-22363" r="-22407" b="-22363"/>
          <a:stretch/>
        </p:blipFill>
        <p:spPr>
          <a:xfrm>
            <a:off x="9666287" y="1240551"/>
            <a:ext cx="1512888" cy="151200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AC7D867-02D5-9DDB-930E-EA3E94EEB8EF}"/>
              </a:ext>
            </a:extLst>
          </p:cNvPr>
          <p:cNvSpPr txBox="1"/>
          <p:nvPr/>
        </p:nvSpPr>
        <p:spPr>
          <a:xfrm>
            <a:off x="5590698" y="3168415"/>
            <a:ext cx="27949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Pełnomocnik ds. otwartych danych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F64F4C1-E6E3-A490-91E8-B736F3627D06}"/>
              </a:ext>
            </a:extLst>
          </p:cNvPr>
          <p:cNvSpPr txBox="1"/>
          <p:nvPr/>
        </p:nvSpPr>
        <p:spPr>
          <a:xfrm>
            <a:off x="9025252" y="3168414"/>
            <a:ext cx="27949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Koordynatorzy danych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9C3F6F9-24F1-6E30-9722-3B58E9ED4089}"/>
              </a:ext>
            </a:extLst>
          </p:cNvPr>
          <p:cNvSpPr txBox="1"/>
          <p:nvPr/>
        </p:nvSpPr>
        <p:spPr>
          <a:xfrm>
            <a:off x="505692" y="364035"/>
            <a:ext cx="419243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Zespół ds. zarządzania platformą Bank Danych o Mieście</a:t>
            </a:r>
          </a:p>
        </p:txBody>
      </p:sp>
    </p:spTree>
    <p:extLst>
      <p:ext uri="{BB962C8B-B14F-4D97-AF65-F5344CB8AC3E}">
        <p14:creationId xmlns:p14="http://schemas.microsoft.com/office/powerpoint/2010/main" val="393131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3835731-554A-2840-2BD4-480BB5D466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 b="6025"/>
          <a:stretch/>
        </p:blipFill>
        <p:spPr/>
      </p:pic>
      <p:pic>
        <p:nvPicPr>
          <p:cNvPr id="18" name="Symbol zastępczy obrazu 17" descr="Tabela">
            <a:extLst>
              <a:ext uri="{FF2B5EF4-FFF2-40B4-BE49-F238E27FC236}">
                <a16:creationId xmlns:a16="http://schemas.microsoft.com/office/drawing/2014/main" id="{0A539470-4B17-055C-EE2B-9BBAC3668CF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1222" t="-21179" r="-21222" b="-21179"/>
          <a:stretch/>
        </p:blipFill>
        <p:spPr>
          <a:xfrm>
            <a:off x="6231733" y="250347"/>
            <a:ext cx="1512888" cy="1512000"/>
          </a:xfrm>
        </p:spPr>
      </p:pic>
      <p:pic>
        <p:nvPicPr>
          <p:cNvPr id="20" name="Symbol zastępczy obrazu 19" descr="Wykres kołowy">
            <a:extLst>
              <a:ext uri="{FF2B5EF4-FFF2-40B4-BE49-F238E27FC236}">
                <a16:creationId xmlns:a16="http://schemas.microsoft.com/office/drawing/2014/main" id="{F8E2E24C-8406-2CB7-9E01-A79F00FAB0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2745" t="-22702" r="-22745" b="-22702"/>
          <a:stretch/>
        </p:blipFill>
        <p:spPr>
          <a:xfrm>
            <a:off x="9666287" y="250347"/>
            <a:ext cx="1512888" cy="1512000"/>
          </a:xfrm>
        </p:spPr>
      </p:pic>
      <p:pic>
        <p:nvPicPr>
          <p:cNvPr id="22" name="Symbol zastępczy obrazu 21" descr="Mapa z pinezką">
            <a:extLst>
              <a:ext uri="{FF2B5EF4-FFF2-40B4-BE49-F238E27FC236}">
                <a16:creationId xmlns:a16="http://schemas.microsoft.com/office/drawing/2014/main" id="{5FAC6347-2852-D004-01E9-8DB32D538E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2926" t="-22882" r="-22926" b="-22882"/>
          <a:stretch/>
        </p:blipFill>
        <p:spPr>
          <a:xfrm>
            <a:off x="6231733" y="3608853"/>
            <a:ext cx="1512888" cy="1512000"/>
          </a:xfr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8D00795-95B1-B6B2-9912-23494C637D7B}"/>
              </a:ext>
            </a:extLst>
          </p:cNvPr>
          <p:cNvSpPr txBox="1"/>
          <p:nvPr/>
        </p:nvSpPr>
        <p:spPr>
          <a:xfrm>
            <a:off x="505692" y="330266"/>
            <a:ext cx="41924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Wizualizacja danych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94AAB41-CD52-17EC-ABDB-3E8048DA5A1A}"/>
              </a:ext>
            </a:extLst>
          </p:cNvPr>
          <p:cNvSpPr txBox="1"/>
          <p:nvPr/>
        </p:nvSpPr>
        <p:spPr>
          <a:xfrm>
            <a:off x="5586384" y="1993104"/>
            <a:ext cx="28035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-18"/>
              </a:rPr>
              <a:t>Tabela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C6E11CE-7B4F-69EB-97A2-9D1F3956C2D9}"/>
              </a:ext>
            </a:extLst>
          </p:cNvPr>
          <p:cNvSpPr txBox="1"/>
          <p:nvPr/>
        </p:nvSpPr>
        <p:spPr>
          <a:xfrm>
            <a:off x="9020938" y="1993103"/>
            <a:ext cx="28035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-18"/>
              </a:rPr>
              <a:t>Wykres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E879608B-E47D-8E52-DE24-F8027C425A65}"/>
              </a:ext>
            </a:extLst>
          </p:cNvPr>
          <p:cNvSpPr txBox="1"/>
          <p:nvPr/>
        </p:nvSpPr>
        <p:spPr>
          <a:xfrm>
            <a:off x="5586383" y="5443940"/>
            <a:ext cx="28035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-18"/>
              </a:rPr>
              <a:t>Mapa</a:t>
            </a:r>
            <a:endParaRPr lang="pl-PL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8924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Tabela">
            <a:extLst>
              <a:ext uri="{FF2B5EF4-FFF2-40B4-BE49-F238E27FC236}">
                <a16:creationId xmlns:a16="http://schemas.microsoft.com/office/drawing/2014/main" id="{DE3DE501-3504-7B28-13F2-CFCA92DBC3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750" t="-20707" r="-20750" b="-20707"/>
          <a:stretch/>
        </p:blipFill>
        <p:spPr>
          <a:xfrm>
            <a:off x="1292264" y="1047163"/>
            <a:ext cx="1512888" cy="1512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B9F37D2-11A1-7297-943E-F75925C624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Tabela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C0F352E5-5AA9-6D71-D4EE-A396497B26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24" b="-10124"/>
          <a:stretch/>
        </p:blipFill>
        <p:spPr/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460A759-9B5E-86C7-46FF-92A95C864E9E}"/>
              </a:ext>
            </a:extLst>
          </p:cNvPr>
          <p:cNvSpPr/>
          <p:nvPr/>
        </p:nvSpPr>
        <p:spPr>
          <a:xfrm>
            <a:off x="4256087" y="742951"/>
            <a:ext cx="6221411" cy="3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8E8FB7A-E792-DE07-DDCA-0643B632ED43}"/>
              </a:ext>
            </a:extLst>
          </p:cNvPr>
          <p:cNvSpPr/>
          <p:nvPr/>
        </p:nvSpPr>
        <p:spPr>
          <a:xfrm>
            <a:off x="4256087" y="4159281"/>
            <a:ext cx="6221411" cy="3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05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Wykres kołowy">
            <a:extLst>
              <a:ext uri="{FF2B5EF4-FFF2-40B4-BE49-F238E27FC236}">
                <a16:creationId xmlns:a16="http://schemas.microsoft.com/office/drawing/2014/main" id="{8373A462-0F76-552D-C7EE-405345C5A3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686" t="-20643" r="-20686" b="-20643"/>
          <a:stretch/>
        </p:blipFill>
        <p:spPr>
          <a:xfrm>
            <a:off x="1292264" y="1047163"/>
            <a:ext cx="1512888" cy="1512000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EB1051-2EC3-7093-D83C-E41E281736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Wykres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D3DFA9C-0AA1-C241-C667-92057355E17C}"/>
              </a:ext>
            </a:extLst>
          </p:cNvPr>
          <p:cNvSpPr/>
          <p:nvPr/>
        </p:nvSpPr>
        <p:spPr>
          <a:xfrm>
            <a:off x="4256087" y="742951"/>
            <a:ext cx="6221411" cy="3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521BA74-963A-370D-2867-70525D798C34}"/>
              </a:ext>
            </a:extLst>
          </p:cNvPr>
          <p:cNvSpPr/>
          <p:nvPr/>
        </p:nvSpPr>
        <p:spPr>
          <a:xfrm>
            <a:off x="4256087" y="4159281"/>
            <a:ext cx="6221411" cy="3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60C6026-5700-ACAE-BFB3-659C72D1C0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0" b="-4790"/>
          <a:stretch/>
        </p:blipFill>
        <p:spPr/>
      </p:pic>
    </p:spTree>
    <p:extLst>
      <p:ext uri="{BB962C8B-B14F-4D97-AF65-F5344CB8AC3E}">
        <p14:creationId xmlns:p14="http://schemas.microsoft.com/office/powerpoint/2010/main" val="279981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Mapa z pinezką">
            <a:extLst>
              <a:ext uri="{FF2B5EF4-FFF2-40B4-BE49-F238E27FC236}">
                <a16:creationId xmlns:a16="http://schemas.microsoft.com/office/drawing/2014/main" id="{0E8323EF-B5BF-EA04-D309-0C91B668C0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9626" t="-19585" r="-19626" b="-19585"/>
          <a:stretch/>
        </p:blipFill>
        <p:spPr>
          <a:xfrm>
            <a:off x="1292264" y="1047163"/>
            <a:ext cx="1512888" cy="1512000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259AE4-88AF-53A6-140C-26EEB9CCDD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Mapa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12644D0-C649-5E1D-C1A7-DD2AA3E00F16}"/>
              </a:ext>
            </a:extLst>
          </p:cNvPr>
          <p:cNvSpPr/>
          <p:nvPr/>
        </p:nvSpPr>
        <p:spPr>
          <a:xfrm>
            <a:off x="4256087" y="742951"/>
            <a:ext cx="6221411" cy="3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7EB51EF-6CC1-D404-C766-C9785FBACD9B}"/>
              </a:ext>
            </a:extLst>
          </p:cNvPr>
          <p:cNvSpPr/>
          <p:nvPr/>
        </p:nvSpPr>
        <p:spPr>
          <a:xfrm>
            <a:off x="4256087" y="4159281"/>
            <a:ext cx="6221411" cy="3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7F3E9A7-ABC1-5FFA-09A7-218DB35F39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8" b="-6068"/>
          <a:stretch/>
        </p:blipFill>
        <p:spPr/>
      </p:pic>
    </p:spTree>
    <p:extLst>
      <p:ext uri="{BB962C8B-B14F-4D97-AF65-F5344CB8AC3E}">
        <p14:creationId xmlns:p14="http://schemas.microsoft.com/office/powerpoint/2010/main" val="314493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A96A2D5-5E5F-6FFC-6BF7-0E60751042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 b="6071"/>
          <a:stretch/>
        </p:blipFill>
        <p:spPr/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2497C16-9FDD-7109-7176-9A1035B2FE6A}"/>
              </a:ext>
            </a:extLst>
          </p:cNvPr>
          <p:cNvSpPr txBox="1"/>
          <p:nvPr/>
        </p:nvSpPr>
        <p:spPr>
          <a:xfrm>
            <a:off x="7493867" y="330266"/>
            <a:ext cx="41924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Ponowne wykorzystanie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5564867-4C08-CDE7-3F62-8E6053CD6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1" y="4877663"/>
            <a:ext cx="2036468" cy="122018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8B7D5A6-45D7-E58A-1FF5-D3C410C99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9" y="2940838"/>
            <a:ext cx="1282764" cy="127742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208C147-8E3A-F0F9-7566-5D8EF18F7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82" y="2299776"/>
            <a:ext cx="2914648" cy="77309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0ACA470-0BA4-44C6-E78A-2E3B5FBAF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4" y="833843"/>
            <a:ext cx="2671744" cy="150285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360A284-0ACA-3733-BE83-B01E3ABE8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89" y="3981842"/>
            <a:ext cx="3285646" cy="159536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79D51AFC-7402-0558-DDE2-3EFC50E6F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06" y="388019"/>
            <a:ext cx="2473324" cy="16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 descr="Papier">
            <a:extLst>
              <a:ext uri="{FF2B5EF4-FFF2-40B4-BE49-F238E27FC236}">
                <a16:creationId xmlns:a16="http://schemas.microsoft.com/office/drawing/2014/main" id="{B1BF70E7-5831-4A10-FE9E-6BC8BBCCCE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9933" t="-19933" r="-19933" b="-19933"/>
          <a:stretch/>
        </p:blipFill>
        <p:spPr>
          <a:xfrm>
            <a:off x="6054716" y="883322"/>
            <a:ext cx="720000" cy="720000"/>
          </a:xfrm>
        </p:spPr>
      </p:pic>
      <p:pic>
        <p:nvPicPr>
          <p:cNvPr id="15" name="Symbol zastępczy obrazu 14" descr="Odblokowywanie">
            <a:extLst>
              <a:ext uri="{FF2B5EF4-FFF2-40B4-BE49-F238E27FC236}">
                <a16:creationId xmlns:a16="http://schemas.microsoft.com/office/drawing/2014/main" id="{D1FAF5B2-9CCA-B270-998F-4453EC30B8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2774" t="-22774" r="-22774" b="-22774"/>
          <a:stretch/>
        </p:blipFill>
        <p:spPr>
          <a:xfrm>
            <a:off x="6054716" y="2476287"/>
            <a:ext cx="720000" cy="720000"/>
          </a:xfrm>
        </p:spPr>
      </p:pic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DF113AF9-DB5C-80D2-1DD2-9C2F2486AD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" b="6002"/>
          <a:stretch/>
        </p:blipFill>
        <p:spPr>
          <a:xfrm>
            <a:off x="0" y="0"/>
            <a:ext cx="5203825" cy="6858000"/>
          </a:xfrm>
        </p:spPr>
      </p:pic>
      <p:pic>
        <p:nvPicPr>
          <p:cNvPr id="19" name="Symbol zastępczy obrazu 18" descr="Projektowanie witryn internetowych">
            <a:extLst>
              <a:ext uri="{FF2B5EF4-FFF2-40B4-BE49-F238E27FC236}">
                <a16:creationId xmlns:a16="http://schemas.microsoft.com/office/drawing/2014/main" id="{A87D4D7F-809E-40BA-0408-F901F814C0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2774" t="-22774" r="-22774" b="-22774"/>
          <a:stretch/>
        </p:blipFill>
        <p:spPr>
          <a:xfrm>
            <a:off x="6054716" y="4069251"/>
            <a:ext cx="720000" cy="720000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813046E-12F8-2816-A37C-6EF06416CA04}"/>
              </a:ext>
            </a:extLst>
          </p:cNvPr>
          <p:cNvSpPr txBox="1"/>
          <p:nvPr/>
        </p:nvSpPr>
        <p:spPr>
          <a:xfrm>
            <a:off x="505692" y="330266"/>
            <a:ext cx="41924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Czekamy na Pomysły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A094D9F-8732-C157-ADB5-384CB4951688}"/>
              </a:ext>
            </a:extLst>
          </p:cNvPr>
          <p:cNvSpPr txBox="1"/>
          <p:nvPr/>
        </p:nvSpPr>
        <p:spPr>
          <a:xfrm>
            <a:off x="6531429" y="895436"/>
            <a:ext cx="50040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dane udostępniamy</a:t>
            </a:r>
            <a:b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w otwartych formatach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A562DAA-F34B-E261-C782-0BE134FDE4F3}"/>
              </a:ext>
            </a:extLst>
          </p:cNvPr>
          <p:cNvSpPr txBox="1"/>
          <p:nvPr/>
        </p:nvSpPr>
        <p:spPr>
          <a:xfrm>
            <a:off x="6531428" y="2636232"/>
            <a:ext cx="50040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… i na otwartej licencji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09C66B-F1A2-804C-77A7-E5F23956DB7A}"/>
              </a:ext>
            </a:extLst>
          </p:cNvPr>
          <p:cNvSpPr txBox="1"/>
          <p:nvPr/>
        </p:nvSpPr>
        <p:spPr>
          <a:xfrm>
            <a:off x="6531427" y="4229196"/>
            <a:ext cx="50040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rozwiązanie posiada API</a:t>
            </a:r>
          </a:p>
        </p:txBody>
      </p:sp>
    </p:spTree>
    <p:extLst>
      <p:ext uri="{BB962C8B-B14F-4D97-AF65-F5344CB8AC3E}">
        <p14:creationId xmlns:p14="http://schemas.microsoft.com/office/powerpoint/2010/main" val="142184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 descr="Mikroskop">
            <a:extLst>
              <a:ext uri="{FF2B5EF4-FFF2-40B4-BE49-F238E27FC236}">
                <a16:creationId xmlns:a16="http://schemas.microsoft.com/office/drawing/2014/main" id="{5B231D69-6086-9F2B-4B7A-3EE87703B2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3820" t="-23820" r="-23820" b="-23820"/>
          <a:stretch/>
        </p:blipFill>
        <p:spPr>
          <a:xfrm>
            <a:off x="708836" y="883322"/>
            <a:ext cx="720000" cy="720000"/>
          </a:xfrm>
        </p:spPr>
      </p:pic>
      <p:pic>
        <p:nvPicPr>
          <p:cNvPr id="13" name="Symbol zastępczy obrazu 12" descr="Schowek">
            <a:extLst>
              <a:ext uri="{FF2B5EF4-FFF2-40B4-BE49-F238E27FC236}">
                <a16:creationId xmlns:a16="http://schemas.microsoft.com/office/drawing/2014/main" id="{C481139F-8AA1-5D4E-3CD8-79980B4852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7001" t="-17001" r="-17001" b="-17001"/>
          <a:stretch/>
        </p:blipFill>
        <p:spPr>
          <a:xfrm>
            <a:off x="708836" y="2476287"/>
            <a:ext cx="720000" cy="720000"/>
          </a:xfrm>
        </p:spPr>
      </p:pic>
      <p:pic>
        <p:nvPicPr>
          <p:cNvPr id="18" name="Symbol zastępczy obrazu 17">
            <a:extLst>
              <a:ext uri="{FF2B5EF4-FFF2-40B4-BE49-F238E27FC236}">
                <a16:creationId xmlns:a16="http://schemas.microsoft.com/office/drawing/2014/main" id="{EBFA1BCC-A6A8-53DD-B7D6-01337E0F02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 b="6071"/>
          <a:stretch>
            <a:fillRect/>
          </a:stretch>
        </p:blipFill>
        <p:spPr/>
      </p:pic>
      <p:pic>
        <p:nvPicPr>
          <p:cNvPr id="22" name="Symbol zastępczy obrazu 21" descr="Uścisk dłoni">
            <a:extLst>
              <a:ext uri="{FF2B5EF4-FFF2-40B4-BE49-F238E27FC236}">
                <a16:creationId xmlns:a16="http://schemas.microsoft.com/office/drawing/2014/main" id="{6D744BD1-0D4B-3C38-58B5-F4AE453ED0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15843" t="-15843" r="-15843" b="-15843"/>
          <a:stretch/>
        </p:blipFill>
        <p:spPr>
          <a:xfrm>
            <a:off x="708836" y="4069251"/>
            <a:ext cx="720000" cy="720000"/>
          </a:xfr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C9D3813-6950-D176-3D81-1E02D375D539}"/>
              </a:ext>
            </a:extLst>
          </p:cNvPr>
          <p:cNvSpPr txBox="1"/>
          <p:nvPr/>
        </p:nvSpPr>
        <p:spPr>
          <a:xfrm>
            <a:off x="1215851" y="895436"/>
            <a:ext cx="50040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badania własne w dziedzinie rozwoju społeczno-gospodarczego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267AD8F-D1DD-8B1B-7D26-9E6ED1E92D4C}"/>
              </a:ext>
            </a:extLst>
          </p:cNvPr>
          <p:cNvSpPr txBox="1"/>
          <p:nvPr/>
        </p:nvSpPr>
        <p:spPr>
          <a:xfrm>
            <a:off x="1215850" y="2636232"/>
            <a:ext cx="50040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sprawozdania i raporty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D5F5BF4-82BF-07DC-59F6-3724FBC9D0EF}"/>
              </a:ext>
            </a:extLst>
          </p:cNvPr>
          <p:cNvSpPr txBox="1"/>
          <p:nvPr/>
        </p:nvSpPr>
        <p:spPr>
          <a:xfrm>
            <a:off x="1215849" y="4229196"/>
            <a:ext cx="50040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współpraca z interesariuszami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159B637-3D5A-66A1-0491-C00F49488E1C}"/>
              </a:ext>
            </a:extLst>
          </p:cNvPr>
          <p:cNvSpPr txBox="1"/>
          <p:nvPr/>
        </p:nvSpPr>
        <p:spPr>
          <a:xfrm>
            <a:off x="7493867" y="330266"/>
            <a:ext cx="41924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Sami też wykorzystujemy</a:t>
            </a:r>
          </a:p>
        </p:txBody>
      </p:sp>
    </p:spTree>
    <p:extLst>
      <p:ext uri="{BB962C8B-B14F-4D97-AF65-F5344CB8AC3E}">
        <p14:creationId xmlns:p14="http://schemas.microsoft.com/office/powerpoint/2010/main" val="35527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E499D532-AEED-3FA7-5225-F31DD0C2F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5017" y="0"/>
            <a:ext cx="4853166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3B4423D-D259-EB08-444A-2E48F8450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55" y="231779"/>
            <a:ext cx="2231366" cy="1246410"/>
          </a:xfrm>
          <a:prstGeom prst="rect">
            <a:avLst/>
          </a:prstGeom>
        </p:spPr>
      </p:pic>
      <p:pic>
        <p:nvPicPr>
          <p:cNvPr id="9" name="Grafika 8" descr="Linijka">
            <a:extLst>
              <a:ext uri="{FF2B5EF4-FFF2-40B4-BE49-F238E27FC236}">
                <a16:creationId xmlns:a16="http://schemas.microsoft.com/office/drawing/2014/main" id="{33C07970-6FB8-68E9-4DCC-1D36F97D7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493" y="4879222"/>
            <a:ext cx="720000" cy="720000"/>
          </a:xfrm>
          <a:prstGeom prst="rect">
            <a:avLst/>
          </a:prstGeom>
        </p:spPr>
      </p:pic>
      <p:pic>
        <p:nvPicPr>
          <p:cNvPr id="11" name="Grafika 10" descr="Grupa mężczyzn">
            <a:extLst>
              <a:ext uri="{FF2B5EF4-FFF2-40B4-BE49-F238E27FC236}">
                <a16:creationId xmlns:a16="http://schemas.microsoft.com/office/drawing/2014/main" id="{3A9F118C-EE8B-1251-FFCC-D0305DDA2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728" y="1865275"/>
            <a:ext cx="720000" cy="720000"/>
          </a:xfrm>
          <a:prstGeom prst="rect">
            <a:avLst/>
          </a:prstGeom>
        </p:spPr>
      </p:pic>
      <p:pic>
        <p:nvPicPr>
          <p:cNvPr id="13" name="Grafika 12" descr="Mapa z pinezką">
            <a:extLst>
              <a:ext uri="{FF2B5EF4-FFF2-40B4-BE49-F238E27FC236}">
                <a16:creationId xmlns:a16="http://schemas.microsoft.com/office/drawing/2014/main" id="{7689C651-410E-2B3F-3622-315C04601B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0181" y="1478189"/>
            <a:ext cx="720000" cy="720000"/>
          </a:xfrm>
          <a:prstGeom prst="rect">
            <a:avLst/>
          </a:prstGeom>
        </p:spPr>
      </p:pic>
      <p:pic>
        <p:nvPicPr>
          <p:cNvPr id="15" name="Grafika 14" descr="Wędkarstwo">
            <a:extLst>
              <a:ext uri="{FF2B5EF4-FFF2-40B4-BE49-F238E27FC236}">
                <a16:creationId xmlns:a16="http://schemas.microsoft.com/office/drawing/2014/main" id="{C1DC61CD-FC69-0733-84E9-27FED929BF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84050" y="3069000"/>
            <a:ext cx="720000" cy="720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97FF7AF-0ADA-CF80-7CB1-703B42FDE7BA}"/>
              </a:ext>
            </a:extLst>
          </p:cNvPr>
          <p:cNvSpPr txBox="1"/>
          <p:nvPr/>
        </p:nvSpPr>
        <p:spPr>
          <a:xfrm>
            <a:off x="1103860" y="1994442"/>
            <a:ext cx="46905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3D58A7"/>
                </a:solidFill>
                <a:latin typeface="Lato" panose="020F0502020204030203" pitchFamily="34" charset="-18"/>
              </a:rPr>
              <a:t>63 892</a:t>
            </a:r>
            <a:r>
              <a:rPr lang="pl-PL" sz="2400" dirty="0">
                <a:solidFill>
                  <a:srgbClr val="3D58A7"/>
                </a:solidFill>
                <a:latin typeface="Lato" panose="020F0502020204030203" pitchFamily="34" charset="-18"/>
              </a:rPr>
              <a:t> </a:t>
            </a:r>
            <a:r>
              <a:rPr lang="pl-PL" sz="2400" dirty="0">
                <a:latin typeface="Lato" panose="020F0502020204030203" pitchFamily="34" charset="-18"/>
              </a:rPr>
              <a:t>mieszkańców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816FD66-993C-A343-CB20-8DB1E0F3B38C}"/>
              </a:ext>
            </a:extLst>
          </p:cNvPr>
          <p:cNvSpPr txBox="1"/>
          <p:nvPr/>
        </p:nvSpPr>
        <p:spPr>
          <a:xfrm>
            <a:off x="8436313" y="1607356"/>
            <a:ext cx="46905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dirty="0">
                <a:latin typeface="Lato" panose="020F0502020204030203" pitchFamily="34" charset="-18"/>
              </a:rPr>
              <a:t>powierzchnia </a:t>
            </a:r>
            <a:r>
              <a:rPr lang="pl-PL" sz="2400" b="1" dirty="0">
                <a:solidFill>
                  <a:srgbClr val="3D58A7"/>
                </a:solidFill>
                <a:latin typeface="Lato" panose="020F0502020204030203" pitchFamily="34" charset="-18"/>
              </a:rPr>
              <a:t>25,5</a:t>
            </a:r>
            <a:r>
              <a:rPr lang="pl-PL" sz="2400" dirty="0">
                <a:latin typeface="Lato" panose="020F0502020204030203" pitchFamily="34" charset="-18"/>
              </a:rPr>
              <a:t> km</a:t>
            </a:r>
            <a:r>
              <a:rPr lang="pl-PL" sz="2400" baseline="30000" dirty="0">
                <a:latin typeface="Lato" panose="020F0502020204030203" pitchFamily="34" charset="-18"/>
              </a:rPr>
              <a:t>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A993A85-ECD6-AA37-D85C-AF3BFB123D17}"/>
              </a:ext>
            </a:extLst>
          </p:cNvPr>
          <p:cNvSpPr txBox="1"/>
          <p:nvPr/>
        </p:nvSpPr>
        <p:spPr>
          <a:xfrm>
            <a:off x="1224624" y="5008390"/>
            <a:ext cx="46905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dirty="0">
                <a:latin typeface="Lato" panose="020F0502020204030203" pitchFamily="34" charset="-18"/>
              </a:rPr>
              <a:t>gęstość zaludnienia </a:t>
            </a:r>
            <a:r>
              <a:rPr lang="pl-PL" sz="2400" b="1" dirty="0">
                <a:solidFill>
                  <a:srgbClr val="3D58A7"/>
                </a:solidFill>
                <a:latin typeface="Lato" panose="020F0502020204030203" pitchFamily="34" charset="-18"/>
              </a:rPr>
              <a:t>2505</a:t>
            </a:r>
            <a:r>
              <a:rPr lang="pl-PL" sz="2400" dirty="0">
                <a:latin typeface="Lato" panose="020F0502020204030203" pitchFamily="34" charset="-18"/>
              </a:rPr>
              <a:t> os/km</a:t>
            </a:r>
            <a:r>
              <a:rPr lang="pl-PL" sz="2400" baseline="30000" dirty="0">
                <a:latin typeface="Lato" panose="020F0502020204030203" pitchFamily="34" charset="-18"/>
              </a:rPr>
              <a:t>2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17A26C5-F702-2767-FC3C-EFDD09544A1B}"/>
              </a:ext>
            </a:extLst>
          </p:cNvPr>
          <p:cNvSpPr txBox="1"/>
          <p:nvPr/>
        </p:nvSpPr>
        <p:spPr>
          <a:xfrm>
            <a:off x="8220181" y="3075056"/>
            <a:ext cx="4690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b="1" dirty="0">
                <a:solidFill>
                  <a:srgbClr val="3D58A7"/>
                </a:solidFill>
                <a:latin typeface="Lato" panose="020F0502020204030203" pitchFamily="34" charset="-18"/>
              </a:rPr>
              <a:t>264</a:t>
            </a:r>
            <a:r>
              <a:rPr lang="pl-PL" sz="2000" dirty="0">
                <a:latin typeface="Lato" panose="020F0502020204030203" pitchFamily="34" charset="-18"/>
              </a:rPr>
              <a:t> wydane karty</a:t>
            </a:r>
            <a:br>
              <a:rPr lang="pl-PL" sz="2000" dirty="0">
                <a:latin typeface="Lato" panose="020F0502020204030203" pitchFamily="34" charset="-18"/>
              </a:rPr>
            </a:br>
            <a:r>
              <a:rPr lang="pl-PL" sz="2000" dirty="0">
                <a:latin typeface="Lato" panose="020F0502020204030203" pitchFamily="34" charset="-18"/>
              </a:rPr>
              <a:t>wędkarskie w latach 2019-2022</a:t>
            </a:r>
            <a:endParaRPr lang="pl-PL" sz="2000" baseline="30000" dirty="0">
              <a:latin typeface="Lato" panose="020F0502020204030203" pitchFamily="34" charset="-18"/>
            </a:endParaRPr>
          </a:p>
        </p:txBody>
      </p:sp>
      <p:pic>
        <p:nvPicPr>
          <p:cNvPr id="21" name="Grafika 20" descr="Drzewo liściaste">
            <a:extLst>
              <a:ext uri="{FF2B5EF4-FFF2-40B4-BE49-F238E27FC236}">
                <a16:creationId xmlns:a16="http://schemas.microsoft.com/office/drawing/2014/main" id="{25BFC1FB-88F2-5173-357B-FBA7A392A4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748" y="3372248"/>
            <a:ext cx="720000" cy="720000"/>
          </a:xfrm>
          <a:prstGeom prst="rect">
            <a:avLst/>
          </a:prstGeom>
        </p:spPr>
      </p:pic>
      <p:pic>
        <p:nvPicPr>
          <p:cNvPr id="23" name="Grafika 22" descr="Monety">
            <a:extLst>
              <a:ext uri="{FF2B5EF4-FFF2-40B4-BE49-F238E27FC236}">
                <a16:creationId xmlns:a16="http://schemas.microsoft.com/office/drawing/2014/main" id="{6A88B85A-F322-FDB8-3491-7A22BD1737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45550" y="4395548"/>
            <a:ext cx="720000" cy="720000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BCFFE56-966E-5DFC-21CA-1E0A18522492}"/>
              </a:ext>
            </a:extLst>
          </p:cNvPr>
          <p:cNvSpPr txBox="1"/>
          <p:nvPr/>
        </p:nvSpPr>
        <p:spPr>
          <a:xfrm>
            <a:off x="1079572" y="3378304"/>
            <a:ext cx="4690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b="1" dirty="0">
                <a:solidFill>
                  <a:srgbClr val="3D58A7"/>
                </a:solidFill>
                <a:latin typeface="Lato" panose="020F0502020204030203" pitchFamily="34" charset="-18"/>
              </a:rPr>
              <a:t>28% </a:t>
            </a:r>
            <a:r>
              <a:rPr lang="pl-PL" sz="2000" dirty="0">
                <a:latin typeface="Lato" panose="020F0502020204030203" pitchFamily="34" charset="-18"/>
              </a:rPr>
              <a:t>terenów przeznaczonych</a:t>
            </a:r>
            <a:br>
              <a:rPr lang="pl-PL" sz="2000" dirty="0">
                <a:latin typeface="Lato" panose="020F0502020204030203" pitchFamily="34" charset="-18"/>
              </a:rPr>
            </a:br>
            <a:r>
              <a:rPr lang="pl-PL" sz="2000" dirty="0">
                <a:latin typeface="Lato" panose="020F0502020204030203" pitchFamily="34" charset="-18"/>
              </a:rPr>
              <a:t>pod zieleń w MPZP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296108F-A921-0EB5-DBEF-B0238CA66628}"/>
              </a:ext>
            </a:extLst>
          </p:cNvPr>
          <p:cNvSpPr txBox="1"/>
          <p:nvPr/>
        </p:nvSpPr>
        <p:spPr>
          <a:xfrm>
            <a:off x="8654531" y="4401604"/>
            <a:ext cx="4690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dirty="0">
                <a:latin typeface="Lato" panose="020F0502020204030203" pitchFamily="34" charset="-18"/>
              </a:rPr>
              <a:t>Wydatki budżetu w 2022 r.</a:t>
            </a:r>
            <a:br>
              <a:rPr lang="pl-PL" sz="2000" dirty="0">
                <a:latin typeface="Lato" panose="020F0502020204030203" pitchFamily="34" charset="-18"/>
              </a:rPr>
            </a:br>
            <a:r>
              <a:rPr lang="pl-PL" sz="2000" dirty="0">
                <a:latin typeface="Lato" panose="020F0502020204030203" pitchFamily="34" charset="-18"/>
              </a:rPr>
              <a:t>ponad </a:t>
            </a:r>
            <a:r>
              <a:rPr lang="pl-PL" sz="2000" b="1" dirty="0">
                <a:solidFill>
                  <a:srgbClr val="3D58A7"/>
                </a:solidFill>
                <a:latin typeface="Lato" panose="020F0502020204030203" pitchFamily="34" charset="-18"/>
              </a:rPr>
              <a:t>474 </a:t>
            </a:r>
            <a:r>
              <a:rPr lang="pl-PL" sz="2000" dirty="0">
                <a:latin typeface="Lato" panose="020F0502020204030203" pitchFamily="34" charset="-18"/>
              </a:rPr>
              <a:t>mln zł  </a:t>
            </a:r>
          </a:p>
        </p:txBody>
      </p:sp>
    </p:spTree>
    <p:extLst>
      <p:ext uri="{BB962C8B-B14F-4D97-AF65-F5344CB8AC3E}">
        <p14:creationId xmlns:p14="http://schemas.microsoft.com/office/powerpoint/2010/main" val="88211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 descr="Połączenia">
            <a:extLst>
              <a:ext uri="{FF2B5EF4-FFF2-40B4-BE49-F238E27FC236}">
                <a16:creationId xmlns:a16="http://schemas.microsoft.com/office/drawing/2014/main" id="{5755E989-854B-BDAD-FABA-1FA7D09E03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2257" t="-22214" r="-22257" b="-22214"/>
          <a:stretch/>
        </p:blipFill>
        <p:spPr>
          <a:xfrm>
            <a:off x="1593056" y="1292934"/>
            <a:ext cx="1512888" cy="1512000"/>
          </a:xfrm>
        </p:spPr>
      </p:pic>
      <p:pic>
        <p:nvPicPr>
          <p:cNvPr id="14" name="Symbol zastępczy obrazu 13" descr="Szkło powiększające">
            <a:extLst>
              <a:ext uri="{FF2B5EF4-FFF2-40B4-BE49-F238E27FC236}">
                <a16:creationId xmlns:a16="http://schemas.microsoft.com/office/drawing/2014/main" id="{F652284E-9064-29E7-F00C-E756B6F8BD1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2257" t="-22214" r="-22257" b="-22214"/>
          <a:stretch/>
        </p:blipFill>
        <p:spPr>
          <a:xfrm>
            <a:off x="5339556" y="1292934"/>
            <a:ext cx="1512888" cy="1512000"/>
          </a:xfrm>
        </p:spPr>
      </p:pic>
      <p:pic>
        <p:nvPicPr>
          <p:cNvPr id="17" name="Symbol zastępczy obrazu 16" descr="Wykres słupkowy z trendem wzrostowym">
            <a:extLst>
              <a:ext uri="{FF2B5EF4-FFF2-40B4-BE49-F238E27FC236}">
                <a16:creationId xmlns:a16="http://schemas.microsoft.com/office/drawing/2014/main" id="{F13314B5-2D46-2AD8-7AC4-D7E093595C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23107" t="-23063" r="-23107" b="-23063"/>
          <a:stretch/>
        </p:blipFill>
        <p:spPr>
          <a:xfrm>
            <a:off x="9086056" y="1292934"/>
            <a:ext cx="1512888" cy="1512000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6ABBABC-8E32-1945-0BA3-FC1BC4BE5E86}"/>
              </a:ext>
            </a:extLst>
          </p:cNvPr>
          <p:cNvSpPr txBox="1"/>
          <p:nvPr/>
        </p:nvSpPr>
        <p:spPr>
          <a:xfrm>
            <a:off x="621101" y="5528049"/>
            <a:ext cx="69093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Czego się nauczyliśmy?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E6E1A07-F946-FA69-8D25-977B6E4144B4}"/>
              </a:ext>
            </a:extLst>
          </p:cNvPr>
          <p:cNvSpPr txBox="1"/>
          <p:nvPr/>
        </p:nvSpPr>
        <p:spPr>
          <a:xfrm>
            <a:off x="962827" y="3051815"/>
            <a:ext cx="277334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klucz</a:t>
            </a:r>
          </a:p>
          <a:p>
            <a:pPr algn="ctr"/>
            <a:r>
              <a:rPr lang="pl-PL" sz="28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Współpraca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sukcesu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3394912-C6C5-9A71-218E-4F7ACF172967}"/>
              </a:ext>
            </a:extLst>
          </p:cNvPr>
          <p:cNvSpPr txBox="1"/>
          <p:nvPr/>
        </p:nvSpPr>
        <p:spPr>
          <a:xfrm>
            <a:off x="4709327" y="3051815"/>
            <a:ext cx="277334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innowacyjne</a:t>
            </a:r>
          </a:p>
          <a:p>
            <a:pPr algn="ctr"/>
            <a:r>
              <a:rPr lang="pl-PL" sz="28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Spojrzenie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na gminę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409F70C-E1CA-89D7-4297-AD3D1CC759B4}"/>
              </a:ext>
            </a:extLst>
          </p:cNvPr>
          <p:cNvSpPr txBox="1"/>
          <p:nvPr/>
        </p:nvSpPr>
        <p:spPr>
          <a:xfrm>
            <a:off x="8455828" y="3051815"/>
            <a:ext cx="277334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rozwój</a:t>
            </a:r>
          </a:p>
          <a:p>
            <a:pPr algn="ctr"/>
            <a:r>
              <a:rPr lang="pl-PL" sz="28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Kompetencji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cyfrowych</a:t>
            </a:r>
          </a:p>
        </p:txBody>
      </p:sp>
    </p:spTree>
    <p:extLst>
      <p:ext uri="{BB962C8B-B14F-4D97-AF65-F5344CB8AC3E}">
        <p14:creationId xmlns:p14="http://schemas.microsoft.com/office/powerpoint/2010/main" val="192001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6979BB0-05F3-EB21-20E5-B728B6A1D0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b="589"/>
          <a:stretch/>
        </p:blipFill>
        <p:spPr/>
      </p:pic>
      <p:pic>
        <p:nvPicPr>
          <p:cNvPr id="14" name="Symbol zastępczy obrazu 13" descr="Znak zapytania">
            <a:extLst>
              <a:ext uri="{FF2B5EF4-FFF2-40B4-BE49-F238E27FC236}">
                <a16:creationId xmlns:a16="http://schemas.microsoft.com/office/drawing/2014/main" id="{F862AB12-7C90-1B87-7579-8323FA5E40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8955" t="-28955" r="-28955" b="-28955"/>
          <a:stretch/>
        </p:blipFill>
        <p:spPr>
          <a:xfrm>
            <a:off x="4812865" y="2461419"/>
            <a:ext cx="1440000" cy="1440000"/>
          </a:xfrm>
        </p:spPr>
      </p:pic>
      <p:pic>
        <p:nvPicPr>
          <p:cNvPr id="12" name="Symbol zastępczy obrazu 11" descr="Baza danych">
            <a:extLst>
              <a:ext uri="{FF2B5EF4-FFF2-40B4-BE49-F238E27FC236}">
                <a16:creationId xmlns:a16="http://schemas.microsoft.com/office/drawing/2014/main" id="{A4A8AB98-583A-6578-3553-BD9C52EE8B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1101" t="-21101" r="-21101" b="-21101"/>
          <a:stretch/>
        </p:blipFill>
        <p:spPr>
          <a:xfrm>
            <a:off x="486335" y="2461419"/>
            <a:ext cx="1440000" cy="1440000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17C275B-8631-CB6D-95D8-C7DA41EEB47C}"/>
              </a:ext>
            </a:extLst>
          </p:cNvPr>
          <p:cNvSpPr txBox="1"/>
          <p:nvPr/>
        </p:nvSpPr>
        <p:spPr>
          <a:xfrm>
            <a:off x="7909728" y="2828836"/>
            <a:ext cx="362745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4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Najtrudniej jest wykonać pierwszy krok!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E95E0D1-DE8B-944C-AE3F-4229370DF38F}"/>
              </a:ext>
            </a:extLst>
          </p:cNvPr>
          <p:cNvSpPr txBox="1"/>
          <p:nvPr/>
        </p:nvSpPr>
        <p:spPr>
          <a:xfrm>
            <a:off x="209118" y="5528049"/>
            <a:ext cx="69093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… i co dalej?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865696-FDC3-9B45-3E0C-F57D6E0F4EE1}"/>
              </a:ext>
            </a:extLst>
          </p:cNvPr>
          <p:cNvSpPr txBox="1"/>
          <p:nvPr/>
        </p:nvSpPr>
        <p:spPr>
          <a:xfrm>
            <a:off x="209118" y="373245"/>
            <a:ext cx="69093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Portal otwartych danych</a:t>
            </a:r>
          </a:p>
        </p:txBody>
      </p:sp>
    </p:spTree>
    <p:extLst>
      <p:ext uri="{BB962C8B-B14F-4D97-AF65-F5344CB8AC3E}">
        <p14:creationId xmlns:p14="http://schemas.microsoft.com/office/powerpoint/2010/main" val="2823124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ymbol zastępczy obrazu 15" descr="Hierarchia">
            <a:extLst>
              <a:ext uri="{FF2B5EF4-FFF2-40B4-BE49-F238E27FC236}">
                <a16:creationId xmlns:a16="http://schemas.microsoft.com/office/drawing/2014/main" id="{BAE778D1-8E1A-C02F-7F98-29B811CEC7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4108" t="-24108" r="-24108" b="-24108"/>
          <a:stretch/>
        </p:blipFill>
        <p:spPr>
          <a:xfrm>
            <a:off x="7543227" y="2709000"/>
            <a:ext cx="1440000" cy="1440000"/>
          </a:xfrm>
        </p:spPr>
      </p:pic>
      <p:pic>
        <p:nvPicPr>
          <p:cNvPr id="18" name="Symbol zastępczy obrazu 17" descr="Zlewka">
            <a:extLst>
              <a:ext uri="{FF2B5EF4-FFF2-40B4-BE49-F238E27FC236}">
                <a16:creationId xmlns:a16="http://schemas.microsoft.com/office/drawing/2014/main" id="{7100E08A-0B71-E76E-C3BC-9A7444F351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5138" t="-25138" r="-25138" b="-25138"/>
          <a:stretch/>
        </p:blipFill>
        <p:spPr>
          <a:xfrm>
            <a:off x="5376000" y="4715910"/>
            <a:ext cx="1440000" cy="1440000"/>
          </a:xfrm>
        </p:spPr>
      </p:pic>
      <p:pic>
        <p:nvPicPr>
          <p:cNvPr id="12" name="Symbol zastępczy obrazu 11" descr="Lista kontrolna">
            <a:extLst>
              <a:ext uri="{FF2B5EF4-FFF2-40B4-BE49-F238E27FC236}">
                <a16:creationId xmlns:a16="http://schemas.microsoft.com/office/drawing/2014/main" id="{F9E7CE4E-B976-ECD1-3216-E385A9F0A8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23106" t="-23106" r="-23106" b="-23106"/>
          <a:stretch/>
        </p:blipFill>
        <p:spPr>
          <a:xfrm>
            <a:off x="5376000" y="702090"/>
            <a:ext cx="1440000" cy="1440000"/>
          </a:xfrm>
        </p:spPr>
      </p:pic>
      <p:pic>
        <p:nvPicPr>
          <p:cNvPr id="10" name="Symbol zastępczy obrazu 9" descr="Baza danych">
            <a:extLst>
              <a:ext uri="{FF2B5EF4-FFF2-40B4-BE49-F238E27FC236}">
                <a16:creationId xmlns:a16="http://schemas.microsoft.com/office/drawing/2014/main" id="{30FC9AED-FC53-55FF-7F45-9FF1C3B72E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5590" t="-25590" r="-25590" b="-25590"/>
          <a:stretch/>
        </p:blipFill>
        <p:spPr>
          <a:xfrm>
            <a:off x="3208775" y="2709000"/>
            <a:ext cx="1440000" cy="1440000"/>
          </a:xfr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115E5EB-4D85-7A21-A6B7-E59B8F343D5D}"/>
              </a:ext>
            </a:extLst>
          </p:cNvPr>
          <p:cNvSpPr txBox="1"/>
          <p:nvPr/>
        </p:nvSpPr>
        <p:spPr>
          <a:xfrm>
            <a:off x="447675" y="3106520"/>
            <a:ext cx="25812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l-PL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Rozwój danych miejskich i e-usług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C3F9CC-35B4-0A34-7A39-7DFC9AA18DF3}"/>
              </a:ext>
            </a:extLst>
          </p:cNvPr>
          <p:cNvSpPr txBox="1"/>
          <p:nvPr/>
        </p:nvSpPr>
        <p:spPr>
          <a:xfrm>
            <a:off x="9163050" y="3105834"/>
            <a:ext cx="25812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Zarządzanie oparte o dane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88770D8-66AA-556F-EDEB-C927E37FCCC6}"/>
              </a:ext>
            </a:extLst>
          </p:cNvPr>
          <p:cNvSpPr txBox="1"/>
          <p:nvPr/>
        </p:nvSpPr>
        <p:spPr>
          <a:xfrm>
            <a:off x="3800475" y="138499"/>
            <a:ext cx="45910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Strategia Miasta Inteligentnego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8DFC4C4-7019-22C5-E338-6AAC0DE936AB}"/>
              </a:ext>
            </a:extLst>
          </p:cNvPr>
          <p:cNvSpPr txBox="1"/>
          <p:nvPr/>
        </p:nvSpPr>
        <p:spPr>
          <a:xfrm>
            <a:off x="4805361" y="6350168"/>
            <a:ext cx="258127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City Lab</a:t>
            </a:r>
          </a:p>
        </p:txBody>
      </p:sp>
      <p:pic>
        <p:nvPicPr>
          <p:cNvPr id="24" name="Grafika 23" descr="Żarówka i koło zębate">
            <a:extLst>
              <a:ext uri="{FF2B5EF4-FFF2-40B4-BE49-F238E27FC236}">
                <a16:creationId xmlns:a16="http://schemas.microsoft.com/office/drawing/2014/main" id="{E0DCA005-EF11-D30E-2317-F50A963E4E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id="{1D9AFAA8-48BC-D8CC-42F1-A0C03FF9D956}"/>
              </a:ext>
            </a:extLst>
          </p:cNvPr>
          <p:cNvGrpSpPr/>
          <p:nvPr/>
        </p:nvGrpSpPr>
        <p:grpSpPr>
          <a:xfrm>
            <a:off x="1155494" y="4944130"/>
            <a:ext cx="4471648" cy="720000"/>
            <a:chOff x="1624352" y="4985796"/>
            <a:chExt cx="4471648" cy="720000"/>
          </a:xfrm>
        </p:grpSpPr>
        <p:pic>
          <p:nvPicPr>
            <p:cNvPr id="6" name="Grafika 5" descr="Kursor">
              <a:extLst>
                <a:ext uri="{FF2B5EF4-FFF2-40B4-BE49-F238E27FC236}">
                  <a16:creationId xmlns:a16="http://schemas.microsoft.com/office/drawing/2014/main" id="{3F758230-0C5B-C2B3-D8FC-E74FF3EF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624352" y="4985796"/>
              <a:ext cx="720000" cy="720000"/>
            </a:xfrm>
            <a:prstGeom prst="rect">
              <a:avLst/>
            </a:prstGeom>
          </p:spPr>
        </p:pic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18D56B48-B362-6CB8-CC52-8131B14F3F92}"/>
                </a:ext>
              </a:extLst>
            </p:cNvPr>
            <p:cNvSpPr txBox="1"/>
            <p:nvPr/>
          </p:nvSpPr>
          <p:spPr>
            <a:xfrm>
              <a:off x="2344352" y="5084186"/>
              <a:ext cx="37516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2800" b="1" dirty="0">
                  <a:solidFill>
                    <a:schemeClr val="bg1"/>
                  </a:solidFill>
                  <a:latin typeface="Lato" panose="020F0502020204030203" pitchFamily="34" charset="-18"/>
                </a:rPr>
                <a:t>dane.siemianowice.pl</a:t>
              </a:r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AEF689-B7C3-859A-02D2-166D0D83E848}"/>
              </a:ext>
            </a:extLst>
          </p:cNvPr>
          <p:cNvSpPr txBox="1"/>
          <p:nvPr/>
        </p:nvSpPr>
        <p:spPr>
          <a:xfrm>
            <a:off x="954593" y="1553870"/>
            <a:ext cx="487345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7200" dirty="0">
                <a:solidFill>
                  <a:schemeClr val="bg1"/>
                </a:solidFill>
                <a:latin typeface="Lato" panose="020F0502020204030203" pitchFamily="34" charset="-18"/>
              </a:rPr>
              <a:t>Dziękuję za uwagę!</a:t>
            </a:r>
            <a:endParaRPr lang="pl-P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28F833D-6E13-9B34-7782-FC4B3A792BB7}"/>
              </a:ext>
            </a:extLst>
          </p:cNvPr>
          <p:cNvGrpSpPr/>
          <p:nvPr/>
        </p:nvGrpSpPr>
        <p:grpSpPr>
          <a:xfrm>
            <a:off x="7666892" y="1092204"/>
            <a:ext cx="3426488" cy="923331"/>
            <a:chOff x="7666892" y="904351"/>
            <a:chExt cx="3426488" cy="923331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94F943C3-D4B3-D553-12EF-5DBF8C18BA41}"/>
                </a:ext>
              </a:extLst>
            </p:cNvPr>
            <p:cNvSpPr txBox="1"/>
            <p:nvPr/>
          </p:nvSpPr>
          <p:spPr>
            <a:xfrm>
              <a:off x="7666892" y="904351"/>
              <a:ext cx="246184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1400" dirty="0">
                  <a:latin typeface="Lato" panose="020F0502020204030203" pitchFamily="34" charset="-18"/>
                </a:rPr>
                <a:t>Magdalena </a:t>
              </a:r>
              <a:r>
                <a:rPr lang="pl-PL" sz="1400" b="1" dirty="0" err="1">
                  <a:solidFill>
                    <a:srgbClr val="3D58A7"/>
                  </a:solidFill>
                  <a:latin typeface="Lato" panose="020F0502020204030203" pitchFamily="34" charset="-18"/>
                </a:rPr>
                <a:t>Faracik</a:t>
              </a:r>
              <a:r>
                <a:rPr lang="pl-PL" sz="1400" b="1" dirty="0">
                  <a:solidFill>
                    <a:srgbClr val="3D58A7"/>
                  </a:solidFill>
                  <a:latin typeface="Lato" panose="020F0502020204030203" pitchFamily="34" charset="-18"/>
                </a:rPr>
                <a:t>-Nowak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4CA8F4C0-B11B-79A5-1DE0-3FF8AE4F43E5}"/>
                </a:ext>
              </a:extLst>
            </p:cNvPr>
            <p:cNvSpPr txBox="1"/>
            <p:nvPr/>
          </p:nvSpPr>
          <p:spPr>
            <a:xfrm>
              <a:off x="7666892" y="1212128"/>
              <a:ext cx="34264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1400" dirty="0">
                  <a:latin typeface="Lato" panose="020F0502020204030203" pitchFamily="34" charset="-18"/>
                </a:rPr>
                <a:t>e: </a:t>
              </a:r>
              <a:r>
                <a:rPr lang="pl-PL" sz="1400" b="1" dirty="0">
                  <a:solidFill>
                    <a:srgbClr val="3D58A7"/>
                  </a:solidFill>
                  <a:latin typeface="Lato" panose="020F0502020204030203" pitchFamily="34" charset="-18"/>
                </a:rPr>
                <a:t>m_faraciknowak@um.siemianowice.pl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4EC36F05-C018-0707-B103-550215073C11}"/>
                </a:ext>
              </a:extLst>
            </p:cNvPr>
            <p:cNvSpPr txBox="1"/>
            <p:nvPr/>
          </p:nvSpPr>
          <p:spPr>
            <a:xfrm>
              <a:off x="7666892" y="1519905"/>
              <a:ext cx="34264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1400" dirty="0">
                  <a:latin typeface="Lato" panose="020F0502020204030203" pitchFamily="34" charset="-18"/>
                </a:rPr>
                <a:t>t: </a:t>
              </a:r>
              <a:r>
                <a:rPr lang="pl-PL" sz="1400" b="1" dirty="0">
                  <a:solidFill>
                    <a:srgbClr val="3D58A7"/>
                  </a:solidFill>
                  <a:latin typeface="Lato" panose="020F0502020204030203" pitchFamily="34" charset="-18"/>
                </a:rPr>
                <a:t>32 760 54 22</a:t>
              </a:r>
            </a:p>
          </p:txBody>
        </p: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53E7E05-B2AB-3D8E-DE38-47D017ED8AFD}"/>
              </a:ext>
            </a:extLst>
          </p:cNvPr>
          <p:cNvSpPr txBox="1"/>
          <p:nvPr/>
        </p:nvSpPr>
        <p:spPr>
          <a:xfrm>
            <a:off x="7666892" y="2554143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3D58A7"/>
                </a:solidFill>
                <a:latin typeface="Lato" panose="020F0502020204030203" pitchFamily="34" charset="-18"/>
              </a:rPr>
              <a:t>siemianowice.pl</a:t>
            </a:r>
          </a:p>
        </p:txBody>
      </p:sp>
    </p:spTree>
    <p:extLst>
      <p:ext uri="{BB962C8B-B14F-4D97-AF65-F5344CB8AC3E}">
        <p14:creationId xmlns:p14="http://schemas.microsoft.com/office/powerpoint/2010/main" val="267116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1C836C-A43B-F102-8746-67E7B4E96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0572"/>
          <a:stretch/>
        </p:blipFill>
        <p:spPr>
          <a:xfrm>
            <a:off x="1118115" y="741704"/>
            <a:ext cx="6910518" cy="4450144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6BC167F6-1CEE-016A-5487-E657BA59C1D9}"/>
              </a:ext>
            </a:extLst>
          </p:cNvPr>
          <p:cNvGrpSpPr/>
          <p:nvPr/>
        </p:nvGrpSpPr>
        <p:grpSpPr>
          <a:xfrm>
            <a:off x="2986407" y="4553281"/>
            <a:ext cx="3173933" cy="540000"/>
            <a:chOff x="1467079" y="5213819"/>
            <a:chExt cx="3173933" cy="540000"/>
          </a:xfrm>
        </p:grpSpPr>
        <p:pic>
          <p:nvPicPr>
            <p:cNvPr id="5" name="Grafika 4" descr="Kursor">
              <a:extLst>
                <a:ext uri="{FF2B5EF4-FFF2-40B4-BE49-F238E27FC236}">
                  <a16:creationId xmlns:a16="http://schemas.microsoft.com/office/drawing/2014/main" id="{0C788D1D-D030-26FF-AA72-44635F212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467079" y="5213819"/>
              <a:ext cx="540000" cy="540000"/>
            </a:xfrm>
            <a:prstGeom prst="rect">
              <a:avLst/>
            </a:prstGeom>
          </p:spPr>
        </p:pic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4A4CE2B9-B783-34C9-5E11-081C7B5AE1FB}"/>
                </a:ext>
              </a:extLst>
            </p:cNvPr>
            <p:cNvSpPr txBox="1"/>
            <p:nvPr/>
          </p:nvSpPr>
          <p:spPr>
            <a:xfrm>
              <a:off x="2007080" y="5283764"/>
              <a:ext cx="263393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2000" b="1" dirty="0">
                  <a:solidFill>
                    <a:srgbClr val="3D58A7"/>
                  </a:solidFill>
                  <a:latin typeface="Lato" panose="020F0502020204030203" pitchFamily="34" charset="-18"/>
                </a:rPr>
                <a:t>dane.siemianowice.pl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72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4AD245A5-73AD-D79E-6636-F42769B04EA6}"/>
              </a:ext>
            </a:extLst>
          </p:cNvPr>
          <p:cNvSpPr txBox="1"/>
          <p:nvPr/>
        </p:nvSpPr>
        <p:spPr>
          <a:xfrm>
            <a:off x="466724" y="2210697"/>
            <a:ext cx="581796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Celem konkursu, organizowanego przez </a:t>
            </a: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Ministerstwo Inwestycji i Rozwoju</a:t>
            </a: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,</a:t>
            </a:r>
            <a:b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było kreowanie, przy użyciu inteligentnych rozwiązań, miasta jako </a:t>
            </a: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przestrzeni przyjaznej do życia</a:t>
            </a: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,</a:t>
            </a:r>
            <a:b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za którą współodpowiedzialność ponoszą także </a:t>
            </a: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mieszkańcy</a:t>
            </a: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, którzy jednocześnie biorą </a:t>
            </a: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aktywny udział </a:t>
            </a: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w </a:t>
            </a: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zarządzaniu</a:t>
            </a:r>
            <a:b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i </a:t>
            </a:r>
            <a:r>
              <a:rPr lang="pl-PL" sz="2400" b="1" dirty="0">
                <a:solidFill>
                  <a:schemeClr val="bg1"/>
                </a:solidFill>
                <a:latin typeface="Lato" panose="020F0502020204030203" pitchFamily="34" charset="-18"/>
              </a:rPr>
              <a:t>współdecydowaniu </a:t>
            </a:r>
            <a:r>
              <a:rPr lang="pl-PL" sz="2400" dirty="0">
                <a:solidFill>
                  <a:schemeClr val="bg1"/>
                </a:solidFill>
                <a:latin typeface="Lato" panose="020F0502020204030203" pitchFamily="34" charset="-18"/>
              </a:rPr>
              <a:t>o niej.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5E2E573-0D93-2917-68C2-E45BFF3A9FF8}"/>
              </a:ext>
            </a:extLst>
          </p:cNvPr>
          <p:cNvSpPr txBox="1"/>
          <p:nvPr/>
        </p:nvSpPr>
        <p:spPr>
          <a:xfrm>
            <a:off x="505692" y="590163"/>
            <a:ext cx="41924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Human Smart </a:t>
            </a:r>
            <a:r>
              <a:rPr lang="pl-PL" sz="3200" b="1" cap="all" dirty="0" err="1">
                <a:solidFill>
                  <a:schemeClr val="bg1"/>
                </a:solidFill>
                <a:latin typeface="Lato" panose="020F0502020204030203" pitchFamily="34" charset="-18"/>
              </a:rPr>
              <a:t>Cities</a:t>
            </a:r>
            <a:endParaRPr lang="pl-PL" sz="3200" b="1" cap="al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13" name="Symbol zastępczy obrazu 12" descr="Żarówka">
            <a:extLst>
              <a:ext uri="{FF2B5EF4-FFF2-40B4-BE49-F238E27FC236}">
                <a16:creationId xmlns:a16="http://schemas.microsoft.com/office/drawing/2014/main" id="{0C08B42B-2242-7B65-13D1-AEF8E08450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5283" t="-25283" r="-25283" b="-25283"/>
          <a:stretch/>
        </p:blipFill>
        <p:spPr>
          <a:xfrm>
            <a:off x="7505700" y="2057400"/>
            <a:ext cx="904875" cy="904875"/>
          </a:xfr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7080952-48B5-A0AE-E2DE-966BAFA1CCC3}"/>
              </a:ext>
            </a:extLst>
          </p:cNvPr>
          <p:cNvSpPr txBox="1"/>
          <p:nvPr/>
        </p:nvSpPr>
        <p:spPr>
          <a:xfrm>
            <a:off x="7300686" y="2962275"/>
            <a:ext cx="428171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600" spc="-10" dirty="0">
                <a:solidFill>
                  <a:srgbClr val="3D58A7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Zintegrowany, partnerski system monitoringu</a:t>
            </a:r>
            <a:br>
              <a:rPr lang="pl-PL" sz="1600" spc="-10" dirty="0">
                <a:solidFill>
                  <a:srgbClr val="3D58A7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1600" spc="-10" dirty="0">
                <a:solidFill>
                  <a:srgbClr val="3D58A7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i informacji o mieście jako narzędzie wsparcia rozwoju społeczno-gospodarczego Siemianowic Śląskich zrealizowano w ramach projektu finansowanego ze środków Programu Operacyjnego Pomoc Techniczna 2014–2020</a:t>
            </a:r>
            <a:endParaRPr lang="pl-PL" sz="1600" dirty="0">
              <a:solidFill>
                <a:srgbClr val="3D58A7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7893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0A7B8023-83F6-0FD9-9C9C-3962564A61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 b="6071"/>
          <a:stretch>
            <a:fillRect/>
          </a:stretch>
        </p:blipFill>
        <p:spPr/>
      </p:pic>
      <p:pic>
        <p:nvPicPr>
          <p:cNvPr id="9" name="Symbol zastępczy obrazu 8" descr="Stoper">
            <a:extLst>
              <a:ext uri="{FF2B5EF4-FFF2-40B4-BE49-F238E27FC236}">
                <a16:creationId xmlns:a16="http://schemas.microsoft.com/office/drawing/2014/main" id="{9FC30FDE-B5AE-2700-F75D-0BE88AB8A2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3887" t="-23842" r="-23887" b="-23842"/>
          <a:stretch/>
        </p:blipFill>
        <p:spPr>
          <a:xfrm>
            <a:off x="988085" y="250347"/>
            <a:ext cx="1512888" cy="1512000"/>
          </a:xfrm>
        </p:spPr>
      </p:pic>
      <p:pic>
        <p:nvPicPr>
          <p:cNvPr id="11" name="Symbol zastępczy obrazu 10" descr="Pieniądze">
            <a:extLst>
              <a:ext uri="{FF2B5EF4-FFF2-40B4-BE49-F238E27FC236}">
                <a16:creationId xmlns:a16="http://schemas.microsoft.com/office/drawing/2014/main" id="{8415B7D4-6882-F790-14C5-BD250BF14E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2662" t="-22620" r="-22662" b="-22620"/>
          <a:stretch/>
        </p:blipFill>
        <p:spPr>
          <a:xfrm>
            <a:off x="4422639" y="250347"/>
            <a:ext cx="1512888" cy="1512000"/>
          </a:xfrm>
        </p:spPr>
      </p:pic>
      <p:pic>
        <p:nvPicPr>
          <p:cNvPr id="17" name="Symbol zastępczy obrazu 16" descr="Grupowa burza mózgów">
            <a:extLst>
              <a:ext uri="{FF2B5EF4-FFF2-40B4-BE49-F238E27FC236}">
                <a16:creationId xmlns:a16="http://schemas.microsoft.com/office/drawing/2014/main" id="{46310973-F577-2F4B-58DF-324D2B76BB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1917" t="-21874" r="-21917" b="-21874"/>
          <a:stretch/>
        </p:blipFill>
        <p:spPr>
          <a:xfrm>
            <a:off x="483456" y="4480524"/>
            <a:ext cx="1512888" cy="1512000"/>
          </a:xfr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1FCE859-30C1-2B85-3122-271A76BE9EC6}"/>
              </a:ext>
            </a:extLst>
          </p:cNvPr>
          <p:cNvSpPr txBox="1"/>
          <p:nvPr/>
        </p:nvSpPr>
        <p:spPr>
          <a:xfrm>
            <a:off x="355676" y="1905920"/>
            <a:ext cx="277770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realizacja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2019-2022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projektu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A60AC8C-E05F-E3D7-D049-FC02CC9C1C21}"/>
              </a:ext>
            </a:extLst>
          </p:cNvPr>
          <p:cNvSpPr txBox="1"/>
          <p:nvPr/>
        </p:nvSpPr>
        <p:spPr>
          <a:xfrm>
            <a:off x="3790230" y="1905919"/>
            <a:ext cx="277770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koszt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1,5 mln zł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Lato" panose="020F0502020204030203" pitchFamily="34" charset="-18"/>
              </a:rPr>
              <a:t>projektu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DA67508-1CF8-132B-35EC-2BD07803B8DA}"/>
              </a:ext>
            </a:extLst>
          </p:cNvPr>
          <p:cNvSpPr txBox="1"/>
          <p:nvPr/>
        </p:nvSpPr>
        <p:spPr>
          <a:xfrm>
            <a:off x="2061713" y="4662075"/>
            <a:ext cx="4506222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W prace zaangażowany został szeroki wachlarz interesariuszy: </a:t>
            </a:r>
            <a:r>
              <a:rPr lang="pl-PL" sz="2000" b="1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mieszkańcy</a:t>
            </a:r>
            <a:r>
              <a:rPr lang="pl-PL" sz="2000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, </a:t>
            </a:r>
            <a:r>
              <a:rPr lang="pl-PL" sz="2000" b="1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przedstawiciele świata biznesu i nauki</a:t>
            </a:r>
            <a:r>
              <a:rPr lang="pl-PL" sz="2000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, </a:t>
            </a:r>
            <a:r>
              <a:rPr lang="pl-PL" sz="2000" b="1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lokalne </a:t>
            </a:r>
            <a:r>
              <a:rPr lang="pl-PL" sz="2000" b="1" spc="-10" dirty="0" err="1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NGOs</a:t>
            </a:r>
            <a:r>
              <a:rPr lang="pl-PL" sz="2000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, </a:t>
            </a:r>
            <a:r>
              <a:rPr lang="pl-PL" sz="2000" b="1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eksperci zewnętrzni</a:t>
            </a:r>
            <a:br>
              <a:rPr lang="pl-PL" sz="2000" b="1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</a:br>
            <a:r>
              <a:rPr lang="pl-PL" sz="2000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i </a:t>
            </a:r>
            <a:r>
              <a:rPr lang="pl-PL" sz="2000" b="1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urzędnicy</a:t>
            </a:r>
            <a:r>
              <a:rPr lang="pl-PL" sz="2000" spc="-1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</a:rPr>
              <a:t>.</a:t>
            </a:r>
            <a:endParaRPr lang="pl-PL" sz="20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D35CEFE-2B35-DCE3-A01B-1BBE1E2D5D4F}"/>
              </a:ext>
            </a:extLst>
          </p:cNvPr>
          <p:cNvSpPr txBox="1"/>
          <p:nvPr/>
        </p:nvSpPr>
        <p:spPr>
          <a:xfrm>
            <a:off x="7493867" y="576487"/>
            <a:ext cx="41924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cap="all" dirty="0">
                <a:solidFill>
                  <a:schemeClr val="bg1"/>
                </a:solidFill>
                <a:latin typeface="Lato" panose="020F0502020204030203" pitchFamily="34" charset="-18"/>
              </a:rPr>
              <a:t>O projekcie</a:t>
            </a:r>
          </a:p>
        </p:txBody>
      </p:sp>
    </p:spTree>
    <p:extLst>
      <p:ext uri="{BB962C8B-B14F-4D97-AF65-F5344CB8AC3E}">
        <p14:creationId xmlns:p14="http://schemas.microsoft.com/office/powerpoint/2010/main" val="138244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7F4A0D3-42AB-4A9C-A10F-274276A28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6096000" y="-2"/>
            <a:ext cx="6096000" cy="68580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4224AEA-12C6-C1F2-2106-836273A82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1" b="698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F4CA76EC-944F-E684-F052-4F1E1E0EE890}"/>
              </a:ext>
            </a:extLst>
          </p:cNvPr>
          <p:cNvSpPr/>
          <p:nvPr/>
        </p:nvSpPr>
        <p:spPr>
          <a:xfrm>
            <a:off x="1390649" y="1495423"/>
            <a:ext cx="3314700" cy="386715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C19E5B4-7A70-F927-5753-3B648897295F}"/>
              </a:ext>
            </a:extLst>
          </p:cNvPr>
          <p:cNvSpPr/>
          <p:nvPr/>
        </p:nvSpPr>
        <p:spPr>
          <a:xfrm>
            <a:off x="7486651" y="1495423"/>
            <a:ext cx="3314700" cy="3867150"/>
          </a:xfrm>
          <a:prstGeom prst="roundRect">
            <a:avLst/>
          </a:prstGeom>
          <a:solidFill>
            <a:srgbClr val="3D58A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CDE36EB-C015-6427-A5AF-0799CB4F6CCC}"/>
              </a:ext>
            </a:extLst>
          </p:cNvPr>
          <p:cNvSpPr/>
          <p:nvPr/>
        </p:nvSpPr>
        <p:spPr>
          <a:xfrm>
            <a:off x="2190296" y="733200"/>
            <a:ext cx="1712685" cy="17126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D4780D9-120E-529B-FD99-42857FA88FD9}"/>
              </a:ext>
            </a:extLst>
          </p:cNvPr>
          <p:cNvSpPr/>
          <p:nvPr/>
        </p:nvSpPr>
        <p:spPr>
          <a:xfrm>
            <a:off x="8287657" y="733200"/>
            <a:ext cx="1712685" cy="17126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Grafika 11" descr="Programista">
            <a:extLst>
              <a:ext uri="{FF2B5EF4-FFF2-40B4-BE49-F238E27FC236}">
                <a16:creationId xmlns:a16="http://schemas.microsoft.com/office/drawing/2014/main" id="{AC2143CA-BF85-4C23-59E4-4ADD39D21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6978" y="914400"/>
            <a:ext cx="1162044" cy="1162044"/>
          </a:xfrm>
          <a:prstGeom prst="rect">
            <a:avLst/>
          </a:prstGeom>
        </p:spPr>
      </p:pic>
      <p:pic>
        <p:nvPicPr>
          <p:cNvPr id="14" name="Grafika 13" descr="Insekt pod lupą">
            <a:extLst>
              <a:ext uri="{FF2B5EF4-FFF2-40B4-BE49-F238E27FC236}">
                <a16:creationId xmlns:a16="http://schemas.microsoft.com/office/drawing/2014/main" id="{98E0C8A3-54BD-C63F-A623-E8752AB38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2978" y="1008520"/>
            <a:ext cx="1162044" cy="11620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57FE78-C3B0-36C2-AB0D-163DF8D25972}"/>
              </a:ext>
            </a:extLst>
          </p:cNvPr>
          <p:cNvSpPr txBox="1"/>
          <p:nvPr/>
        </p:nvSpPr>
        <p:spPr>
          <a:xfrm>
            <a:off x="1389288" y="2833313"/>
            <a:ext cx="33147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</a:rPr>
              <a:t>Smart</a:t>
            </a:r>
            <a:br>
              <a:rPr lang="pl-PL" sz="4800" b="1" dirty="0">
                <a:solidFill>
                  <a:schemeClr val="bg1"/>
                </a:solidFill>
              </a:rPr>
            </a:br>
            <a:r>
              <a:rPr lang="pl-PL" sz="4800" b="1" dirty="0" err="1">
                <a:solidFill>
                  <a:schemeClr val="bg1"/>
                </a:solidFill>
              </a:rPr>
              <a:t>Campy</a:t>
            </a:r>
            <a:endParaRPr lang="pl-PL" sz="4800" b="1" dirty="0">
              <a:solidFill>
                <a:schemeClr val="bg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CBA6B4A-6309-222C-0CDD-B5BCAF1F95CC}"/>
              </a:ext>
            </a:extLst>
          </p:cNvPr>
          <p:cNvSpPr txBox="1"/>
          <p:nvPr/>
        </p:nvSpPr>
        <p:spPr>
          <a:xfrm>
            <a:off x="7485288" y="2833313"/>
            <a:ext cx="33147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</a:rPr>
              <a:t>Napad</a:t>
            </a:r>
            <a:br>
              <a:rPr lang="pl-PL" sz="4800" b="1" dirty="0">
                <a:solidFill>
                  <a:schemeClr val="bg1"/>
                </a:solidFill>
              </a:rPr>
            </a:br>
            <a:r>
              <a:rPr lang="pl-PL" sz="4800" b="1" dirty="0">
                <a:solidFill>
                  <a:schemeClr val="bg1"/>
                </a:solidFill>
              </a:rPr>
              <a:t>na Bank</a:t>
            </a:r>
          </a:p>
        </p:txBody>
      </p:sp>
    </p:spTree>
    <p:extLst>
      <p:ext uri="{BB962C8B-B14F-4D97-AF65-F5344CB8AC3E}">
        <p14:creationId xmlns:p14="http://schemas.microsoft.com/office/powerpoint/2010/main" val="206874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Baza danych">
            <a:extLst>
              <a:ext uri="{FF2B5EF4-FFF2-40B4-BE49-F238E27FC236}">
                <a16:creationId xmlns:a16="http://schemas.microsoft.com/office/drawing/2014/main" id="{EC2275AF-0BB8-B4F7-B041-631C2EE62F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5010" t="-24965" r="-25010" b="-24965"/>
          <a:stretch/>
        </p:blipFill>
        <p:spPr>
          <a:xfrm>
            <a:off x="1593056" y="1292934"/>
            <a:ext cx="1512888" cy="1512000"/>
          </a:xfrm>
        </p:spPr>
      </p:pic>
      <p:pic>
        <p:nvPicPr>
          <p:cNvPr id="8" name="Symbol zastępczy obrazu 7" descr="Dokument">
            <a:extLst>
              <a:ext uri="{FF2B5EF4-FFF2-40B4-BE49-F238E27FC236}">
                <a16:creationId xmlns:a16="http://schemas.microsoft.com/office/drawing/2014/main" id="{3009D177-DA31-D9E7-8641-E9A6A6F7FA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3326" t="-23282" r="-23326" b="-23282"/>
          <a:stretch/>
        </p:blipFill>
        <p:spPr>
          <a:xfrm>
            <a:off x="5339556" y="1292934"/>
            <a:ext cx="1512888" cy="1512000"/>
          </a:xfrm>
        </p:spPr>
      </p:pic>
      <p:pic>
        <p:nvPicPr>
          <p:cNvPr id="10" name="Symbol zastępczy obrazu 9" descr="Pobierać z chmury">
            <a:extLst>
              <a:ext uri="{FF2B5EF4-FFF2-40B4-BE49-F238E27FC236}">
                <a16:creationId xmlns:a16="http://schemas.microsoft.com/office/drawing/2014/main" id="{9DA855F3-93D9-8BD1-E5BC-2194A50F74E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21714" t="-21671" r="-21714" b="-21671"/>
          <a:stretch/>
        </p:blipFill>
        <p:spPr>
          <a:xfrm>
            <a:off x="9086056" y="1292934"/>
            <a:ext cx="1512888" cy="1512000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DF4D93D-0111-97C9-4B7A-897F3ABB026B}"/>
              </a:ext>
            </a:extLst>
          </p:cNvPr>
          <p:cNvSpPr txBox="1"/>
          <p:nvPr/>
        </p:nvSpPr>
        <p:spPr>
          <a:xfrm>
            <a:off x="960647" y="3247487"/>
            <a:ext cx="277770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87 </a:t>
            </a:r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</a:rPr>
              <a:t>zbiorów</a:t>
            </a:r>
            <a:b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</a:rPr>
              <a:t>danych</a:t>
            </a:r>
            <a:endParaRPr lang="pl-P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1EF6979-867B-42C2-F011-B91BDE21FAB6}"/>
              </a:ext>
            </a:extLst>
          </p:cNvPr>
          <p:cNvSpPr txBox="1"/>
          <p:nvPr/>
        </p:nvSpPr>
        <p:spPr>
          <a:xfrm>
            <a:off x="4707147" y="3247486"/>
            <a:ext cx="277770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380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</a:rPr>
              <a:t>zasobów</a:t>
            </a:r>
            <a:endParaRPr lang="pl-P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DA234A7-2AA2-0B5D-D263-9AC171648BA6}"/>
              </a:ext>
            </a:extLst>
          </p:cNvPr>
          <p:cNvSpPr txBox="1"/>
          <p:nvPr/>
        </p:nvSpPr>
        <p:spPr>
          <a:xfrm>
            <a:off x="8453647" y="3247486"/>
            <a:ext cx="277770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Lato" panose="020F0502020204030203" pitchFamily="34" charset="-18"/>
              </a:rPr>
              <a:t>569</a:t>
            </a:r>
          </a:p>
          <a:p>
            <a:pPr algn="ctr"/>
            <a:r>
              <a:rPr lang="pl-PL" sz="2800" dirty="0">
                <a:solidFill>
                  <a:schemeClr val="bg1"/>
                </a:solidFill>
                <a:latin typeface="Lato" panose="020F0502020204030203" pitchFamily="34" charset="-18"/>
              </a:rPr>
              <a:t>pobrań</a:t>
            </a:r>
            <a:endParaRPr lang="pl-P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0E8BA0D-69CF-AC0F-4E2C-C69456F4C7FF}"/>
              </a:ext>
            </a:extLst>
          </p:cNvPr>
          <p:cNvSpPr txBox="1"/>
          <p:nvPr/>
        </p:nvSpPr>
        <p:spPr>
          <a:xfrm>
            <a:off x="621101" y="5528049"/>
            <a:ext cx="69093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Statystyki portalu</a:t>
            </a:r>
          </a:p>
        </p:txBody>
      </p:sp>
    </p:spTree>
    <p:extLst>
      <p:ext uri="{BB962C8B-B14F-4D97-AF65-F5344CB8AC3E}">
        <p14:creationId xmlns:p14="http://schemas.microsoft.com/office/powerpoint/2010/main" val="80431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ymbol zastępczy obrazu 14" descr="Bank">
            <a:extLst>
              <a:ext uri="{FF2B5EF4-FFF2-40B4-BE49-F238E27FC236}">
                <a16:creationId xmlns:a16="http://schemas.microsoft.com/office/drawing/2014/main" id="{C1FE35F9-F50E-4248-44C3-8FDC13AC35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3303" t="-23303" r="-23303" b="-23303"/>
          <a:stretch/>
        </p:blipFill>
        <p:spPr>
          <a:xfrm>
            <a:off x="460976" y="446867"/>
            <a:ext cx="720000" cy="720000"/>
          </a:xfrm>
        </p:spPr>
      </p:pic>
      <p:pic>
        <p:nvPicPr>
          <p:cNvPr id="17" name="Symbol zastępczy obrazu 16" descr="Kajdanki">
            <a:extLst>
              <a:ext uri="{FF2B5EF4-FFF2-40B4-BE49-F238E27FC236}">
                <a16:creationId xmlns:a16="http://schemas.microsoft.com/office/drawing/2014/main" id="{AABD9D8E-6069-04EB-2F5F-50005C0EF3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3844" t="-23844" r="-23844" b="-23844"/>
          <a:stretch/>
        </p:blipFill>
        <p:spPr>
          <a:xfrm>
            <a:off x="4356434" y="446867"/>
            <a:ext cx="720000" cy="720000"/>
          </a:xfrm>
        </p:spPr>
      </p:pic>
      <p:pic>
        <p:nvPicPr>
          <p:cNvPr id="19" name="Symbol zastępczy obrazu 18" descr="Aktówka">
            <a:extLst>
              <a:ext uri="{FF2B5EF4-FFF2-40B4-BE49-F238E27FC236}">
                <a16:creationId xmlns:a16="http://schemas.microsoft.com/office/drawing/2014/main" id="{A338E2B0-5612-AB16-9D3F-672723E814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8491" t="-18491" r="-18491" b="-18491"/>
          <a:stretch/>
        </p:blipFill>
        <p:spPr>
          <a:xfrm>
            <a:off x="8337350" y="446867"/>
            <a:ext cx="720000" cy="720000"/>
          </a:xfrm>
        </p:spPr>
      </p:pic>
      <p:pic>
        <p:nvPicPr>
          <p:cNvPr id="21" name="Symbol zastępczy obrazu 20" descr="Dokument">
            <a:extLst>
              <a:ext uri="{FF2B5EF4-FFF2-40B4-BE49-F238E27FC236}">
                <a16:creationId xmlns:a16="http://schemas.microsoft.com/office/drawing/2014/main" id="{AFB11F23-9680-DB1A-4F6F-A7D750F3D4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41398" t="-41398" r="-41398" b="-41398"/>
          <a:stretch/>
        </p:blipFill>
        <p:spPr>
          <a:xfrm>
            <a:off x="460976" y="2296501"/>
            <a:ext cx="720000" cy="720000"/>
          </a:xfrm>
        </p:spPr>
      </p:pic>
      <p:pic>
        <p:nvPicPr>
          <p:cNvPr id="23" name="Symbol zastępczy obrazu 22" descr="Czapka ukończenia szkoły">
            <a:extLst>
              <a:ext uri="{FF2B5EF4-FFF2-40B4-BE49-F238E27FC236}">
                <a16:creationId xmlns:a16="http://schemas.microsoft.com/office/drawing/2014/main" id="{3DB36D53-1B05-398C-F226-045CB5614D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21828" t="-21828" r="-21828" b="-21828"/>
          <a:stretch/>
        </p:blipFill>
        <p:spPr>
          <a:xfrm>
            <a:off x="4356434" y="2296501"/>
            <a:ext cx="720000" cy="720000"/>
          </a:xfrm>
        </p:spPr>
      </p:pic>
      <p:pic>
        <p:nvPicPr>
          <p:cNvPr id="25" name="Symbol zastępczy obrazu 24" descr="Liść">
            <a:extLst>
              <a:ext uri="{FF2B5EF4-FFF2-40B4-BE49-F238E27FC236}">
                <a16:creationId xmlns:a16="http://schemas.microsoft.com/office/drawing/2014/main" id="{C8D14F09-BDAD-8E99-FA35-2E25288851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21828" t="-21828" r="-21828" b="-21828"/>
          <a:stretch/>
        </p:blipFill>
        <p:spPr>
          <a:xfrm>
            <a:off x="8337350" y="2296501"/>
            <a:ext cx="720000" cy="720000"/>
          </a:xfrm>
        </p:spPr>
      </p:pic>
      <p:pic>
        <p:nvPicPr>
          <p:cNvPr id="27" name="Symbol zastępczy obrazu 26" descr="Portfel">
            <a:extLst>
              <a:ext uri="{FF2B5EF4-FFF2-40B4-BE49-F238E27FC236}">
                <a16:creationId xmlns:a16="http://schemas.microsoft.com/office/drawing/2014/main" id="{7B253B1E-4429-B216-588D-FA15C00CF3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31396" t="-31398" r="-31396" b="-31398"/>
          <a:stretch/>
        </p:blipFill>
        <p:spPr>
          <a:xfrm>
            <a:off x="431666" y="4146136"/>
            <a:ext cx="720000" cy="720000"/>
          </a:xfrm>
        </p:spPr>
      </p:pic>
      <p:pic>
        <p:nvPicPr>
          <p:cNvPr id="29" name="Symbol zastępczy obrazu 28" descr="Dramat">
            <a:extLst>
              <a:ext uri="{FF2B5EF4-FFF2-40B4-BE49-F238E27FC236}">
                <a16:creationId xmlns:a16="http://schemas.microsoft.com/office/drawing/2014/main" id="{CF189873-883C-A8D6-3DED-35FE575AC3E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25506" t="-25506" r="-25506" b="-25506"/>
          <a:stretch/>
        </p:blipFill>
        <p:spPr>
          <a:xfrm>
            <a:off x="4327124" y="4146136"/>
            <a:ext cx="720000" cy="720000"/>
          </a:xfrm>
        </p:spPr>
      </p:pic>
      <p:pic>
        <p:nvPicPr>
          <p:cNvPr id="31" name="Symbol zastępczy obrazu 30" descr="Mapa z pinezką">
            <a:extLst>
              <a:ext uri="{FF2B5EF4-FFF2-40B4-BE49-F238E27FC236}">
                <a16:creationId xmlns:a16="http://schemas.microsoft.com/office/drawing/2014/main" id="{52D9D047-6588-BE53-4AA5-2757B825AEC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20410" t="-20411" r="-20410" b="-20411"/>
          <a:stretch/>
        </p:blipFill>
        <p:spPr>
          <a:xfrm>
            <a:off x="8308040" y="4146136"/>
            <a:ext cx="720000" cy="720000"/>
          </a:xfr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179288F-F18C-6415-2779-0EC0FD79A99B}"/>
              </a:ext>
            </a:extLst>
          </p:cNvPr>
          <p:cNvSpPr txBox="1"/>
          <p:nvPr/>
        </p:nvSpPr>
        <p:spPr>
          <a:xfrm>
            <a:off x="940279" y="622201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Administracja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61C673D-D0A9-FAB2-7C45-B7DDF91780CB}"/>
              </a:ext>
            </a:extLst>
          </p:cNvPr>
          <p:cNvSpPr txBox="1"/>
          <p:nvPr/>
        </p:nvSpPr>
        <p:spPr>
          <a:xfrm>
            <a:off x="940279" y="2366416"/>
            <a:ext cx="279495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</a:rPr>
              <a:t>Dokumenty strategiczne Siemianowic Śląskich 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0027B94E-1C17-CC59-45A3-17E60D5A10CE}"/>
              </a:ext>
            </a:extLst>
          </p:cNvPr>
          <p:cNvSpPr txBox="1"/>
          <p:nvPr/>
        </p:nvSpPr>
        <p:spPr>
          <a:xfrm>
            <a:off x="940278" y="4321470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Finanse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68F80B9E-FDBE-56A6-52E6-73F54486D919}"/>
              </a:ext>
            </a:extLst>
          </p:cNvPr>
          <p:cNvSpPr txBox="1"/>
          <p:nvPr/>
        </p:nvSpPr>
        <p:spPr>
          <a:xfrm>
            <a:off x="4847670" y="622201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Bezpieczeństwo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0B845D1-8160-B902-8F96-74FE1D218EE8}"/>
              </a:ext>
            </a:extLst>
          </p:cNvPr>
          <p:cNvSpPr txBox="1"/>
          <p:nvPr/>
        </p:nvSpPr>
        <p:spPr>
          <a:xfrm>
            <a:off x="4847801" y="2471836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Edukacja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197AC7D3-7181-E05B-9B99-53B2A95A6C27}"/>
              </a:ext>
            </a:extLst>
          </p:cNvPr>
          <p:cNvSpPr txBox="1"/>
          <p:nvPr/>
        </p:nvSpPr>
        <p:spPr>
          <a:xfrm>
            <a:off x="4847670" y="4321470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Kultura i sport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CBBFEDBD-C58A-0A29-898F-D450340CD624}"/>
              </a:ext>
            </a:extLst>
          </p:cNvPr>
          <p:cNvSpPr txBox="1"/>
          <p:nvPr/>
        </p:nvSpPr>
        <p:spPr>
          <a:xfrm>
            <a:off x="8828586" y="612870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Biznes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74A4BC69-CCC4-8B6E-062D-D83F4D05D7C7}"/>
              </a:ext>
            </a:extLst>
          </p:cNvPr>
          <p:cNvSpPr txBox="1"/>
          <p:nvPr/>
        </p:nvSpPr>
        <p:spPr>
          <a:xfrm>
            <a:off x="8828586" y="2471836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Ekologia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C54DEF8-D41A-D021-71C3-0D312C563AFF}"/>
              </a:ext>
            </a:extLst>
          </p:cNvPr>
          <p:cNvSpPr txBox="1"/>
          <p:nvPr/>
        </p:nvSpPr>
        <p:spPr>
          <a:xfrm>
            <a:off x="8828585" y="4192303"/>
            <a:ext cx="279495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Mieszkalnictwo i budownictwo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3DF48A9F-B606-69F9-2A7A-45AB3344397E}"/>
              </a:ext>
            </a:extLst>
          </p:cNvPr>
          <p:cNvSpPr txBox="1"/>
          <p:nvPr/>
        </p:nvSpPr>
        <p:spPr>
          <a:xfrm>
            <a:off x="621101" y="5528049"/>
            <a:ext cx="69093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Kategorie danych</a:t>
            </a:r>
          </a:p>
        </p:txBody>
      </p:sp>
    </p:spTree>
    <p:extLst>
      <p:ext uri="{BB962C8B-B14F-4D97-AF65-F5344CB8AC3E}">
        <p14:creationId xmlns:p14="http://schemas.microsoft.com/office/powerpoint/2010/main" val="41198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ymbol zastępczy obrazu 19" descr="Śmieci">
            <a:extLst>
              <a:ext uri="{FF2B5EF4-FFF2-40B4-BE49-F238E27FC236}">
                <a16:creationId xmlns:a16="http://schemas.microsoft.com/office/drawing/2014/main" id="{6A2CEBD4-0624-F55B-0213-2C104097D1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5564" t="-15564" r="-15564" b="-15564"/>
          <a:stretch/>
        </p:blipFill>
        <p:spPr>
          <a:xfrm>
            <a:off x="460976" y="446867"/>
            <a:ext cx="720000" cy="720000"/>
          </a:xfrm>
        </p:spPr>
      </p:pic>
      <p:pic>
        <p:nvPicPr>
          <p:cNvPr id="22" name="Symbol zastępczy obrazu 21" descr="Statystyki">
            <a:extLst>
              <a:ext uri="{FF2B5EF4-FFF2-40B4-BE49-F238E27FC236}">
                <a16:creationId xmlns:a16="http://schemas.microsoft.com/office/drawing/2014/main" id="{5525A3BD-9D28-32D9-4C15-CB3E0C72FA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8491" t="-18491" r="-18491" b="-18491"/>
          <a:stretch/>
        </p:blipFill>
        <p:spPr>
          <a:xfrm>
            <a:off x="4356434" y="446867"/>
            <a:ext cx="720000" cy="720000"/>
          </a:xfrm>
        </p:spPr>
      </p:pic>
      <p:pic>
        <p:nvPicPr>
          <p:cNvPr id="24" name="Symbol zastępczy obrazu 23" descr="Pytania">
            <a:extLst>
              <a:ext uri="{FF2B5EF4-FFF2-40B4-BE49-F238E27FC236}">
                <a16:creationId xmlns:a16="http://schemas.microsoft.com/office/drawing/2014/main" id="{D34C9265-DA57-FAB4-8A7C-520A492F06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23303" t="-23303" r="-23303" b="-23303"/>
          <a:stretch/>
        </p:blipFill>
        <p:spPr>
          <a:xfrm>
            <a:off x="8337350" y="446867"/>
            <a:ext cx="720000" cy="720000"/>
          </a:xfrm>
        </p:spPr>
      </p:pic>
      <p:pic>
        <p:nvPicPr>
          <p:cNvPr id="26" name="Symbol zastępczy obrazu 25" descr="Żarówka i koło zębate">
            <a:extLst>
              <a:ext uri="{FF2B5EF4-FFF2-40B4-BE49-F238E27FC236}">
                <a16:creationId xmlns:a16="http://schemas.microsoft.com/office/drawing/2014/main" id="{178F76DA-F4F3-7D72-8495-0EE183D6EB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5104" t="-15104" r="-15104" b="-15104"/>
          <a:stretch/>
        </p:blipFill>
        <p:spPr>
          <a:xfrm>
            <a:off x="460976" y="2296501"/>
            <a:ext cx="720000" cy="720000"/>
          </a:xfrm>
        </p:spPr>
      </p:pic>
      <p:pic>
        <p:nvPicPr>
          <p:cNvPr id="28" name="Symbol zastępczy obrazu 27" descr="Rozwój biznesu">
            <a:extLst>
              <a:ext uri="{FF2B5EF4-FFF2-40B4-BE49-F238E27FC236}">
                <a16:creationId xmlns:a16="http://schemas.microsoft.com/office/drawing/2014/main" id="{CF24DF68-D55B-709C-53B1-7A53EC3A2D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21321" t="-21321" r="-21321" b="-21321"/>
          <a:stretch/>
        </p:blipFill>
        <p:spPr>
          <a:xfrm>
            <a:off x="4356434" y="2296501"/>
            <a:ext cx="720000" cy="720000"/>
          </a:xfrm>
        </p:spPr>
      </p:pic>
      <p:pic>
        <p:nvPicPr>
          <p:cNvPr id="30" name="Symbol zastępczy obrazu 29" descr="Identyfikator pracownika">
            <a:extLst>
              <a:ext uri="{FF2B5EF4-FFF2-40B4-BE49-F238E27FC236}">
                <a16:creationId xmlns:a16="http://schemas.microsoft.com/office/drawing/2014/main" id="{9394D318-412A-F421-7A8E-C409BF1CEB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17201" t="-17201" r="-17201" b="-17201"/>
          <a:stretch/>
        </p:blipFill>
        <p:spPr>
          <a:xfrm>
            <a:off x="8337350" y="2296501"/>
            <a:ext cx="720000" cy="720000"/>
          </a:xfrm>
        </p:spPr>
      </p:pic>
      <p:pic>
        <p:nvPicPr>
          <p:cNvPr id="32" name="Symbol zastępczy obrazu 31" descr="Uścisk dłoni">
            <a:extLst>
              <a:ext uri="{FF2B5EF4-FFF2-40B4-BE49-F238E27FC236}">
                <a16:creationId xmlns:a16="http://schemas.microsoft.com/office/drawing/2014/main" id="{A8DF6759-078A-74FE-4A29-495409F3647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-20410" t="-20411" r="-20410" b="-20411"/>
          <a:stretch/>
        </p:blipFill>
        <p:spPr>
          <a:xfrm>
            <a:off x="431666" y="4146136"/>
            <a:ext cx="720000" cy="720000"/>
          </a:xfrm>
        </p:spPr>
      </p:pic>
      <p:pic>
        <p:nvPicPr>
          <p:cNvPr id="34" name="Symbol zastępczy obrazu 33" descr="Serce z tętnem">
            <a:extLst>
              <a:ext uri="{FF2B5EF4-FFF2-40B4-BE49-F238E27FC236}">
                <a16:creationId xmlns:a16="http://schemas.microsoft.com/office/drawing/2014/main" id="{83683EB1-645A-4D93-85CC-CB44BA46B0C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18069" t="-18069" r="-18069" b="-18069"/>
          <a:stretch/>
        </p:blipFill>
        <p:spPr>
          <a:xfrm>
            <a:off x="4327124" y="4146136"/>
            <a:ext cx="720000" cy="720000"/>
          </a:xfr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EA8C171-2E09-D4D8-4A84-56A771BDC21A}"/>
              </a:ext>
            </a:extLst>
          </p:cNvPr>
          <p:cNvSpPr txBox="1"/>
          <p:nvPr/>
        </p:nvSpPr>
        <p:spPr>
          <a:xfrm>
            <a:off x="940279" y="622201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Odpady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C3DAEF8C-BE09-0A25-A3B3-0820EE924F7D}"/>
              </a:ext>
            </a:extLst>
          </p:cNvPr>
          <p:cNvSpPr txBox="1"/>
          <p:nvPr/>
        </p:nvSpPr>
        <p:spPr>
          <a:xfrm>
            <a:off x="940279" y="2474137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Rewitalizacja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072F553-1672-190A-5FFA-934738FCE242}"/>
              </a:ext>
            </a:extLst>
          </p:cNvPr>
          <p:cNvSpPr txBox="1"/>
          <p:nvPr/>
        </p:nvSpPr>
        <p:spPr>
          <a:xfrm>
            <a:off x="940278" y="4182971"/>
            <a:ext cx="279495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Społeczeństwo obywatelskie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DFC555CB-BE46-4EBC-58D9-4A4414CB2502}"/>
              </a:ext>
            </a:extLst>
          </p:cNvPr>
          <p:cNvSpPr txBox="1"/>
          <p:nvPr/>
        </p:nvSpPr>
        <p:spPr>
          <a:xfrm>
            <a:off x="4847670" y="622201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Ogólne Dane Miejskie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5D5A8896-62D1-3C8B-3A62-20EEF23397D9}"/>
              </a:ext>
            </a:extLst>
          </p:cNvPr>
          <p:cNvSpPr txBox="1"/>
          <p:nvPr/>
        </p:nvSpPr>
        <p:spPr>
          <a:xfrm>
            <a:off x="4847801" y="2471836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Rozwój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813F16D-9511-DC43-8140-A11BC3CA29E8}"/>
              </a:ext>
            </a:extLst>
          </p:cNvPr>
          <p:cNvSpPr txBox="1"/>
          <p:nvPr/>
        </p:nvSpPr>
        <p:spPr>
          <a:xfrm>
            <a:off x="4847670" y="4321470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Zdrowie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D01FA07D-4A8E-1BDC-292E-92E254A61B60}"/>
              </a:ext>
            </a:extLst>
          </p:cNvPr>
          <p:cNvSpPr txBox="1"/>
          <p:nvPr/>
        </p:nvSpPr>
        <p:spPr>
          <a:xfrm>
            <a:off x="8828586" y="612870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Polityka społeczna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E166E03-B973-D019-6F43-972A0B3F10B0}"/>
              </a:ext>
            </a:extLst>
          </p:cNvPr>
          <p:cNvSpPr txBox="1"/>
          <p:nvPr/>
        </p:nvSpPr>
        <p:spPr>
          <a:xfrm>
            <a:off x="8828586" y="2471836"/>
            <a:ext cx="27949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Rynek pracy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6DDE6CA6-74D6-FF8D-1A98-E860A187C32C}"/>
              </a:ext>
            </a:extLst>
          </p:cNvPr>
          <p:cNvSpPr txBox="1"/>
          <p:nvPr/>
        </p:nvSpPr>
        <p:spPr>
          <a:xfrm>
            <a:off x="621101" y="5528049"/>
            <a:ext cx="69093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3200" b="1" cap="all" dirty="0">
                <a:solidFill>
                  <a:srgbClr val="3D58A7"/>
                </a:solidFill>
                <a:latin typeface="Lato" panose="020F0502020204030203" pitchFamily="34" charset="-18"/>
              </a:rPr>
              <a:t>Kategorie danych</a:t>
            </a:r>
          </a:p>
        </p:txBody>
      </p:sp>
    </p:spTree>
    <p:extLst>
      <p:ext uri="{BB962C8B-B14F-4D97-AF65-F5344CB8AC3E}">
        <p14:creationId xmlns:p14="http://schemas.microsoft.com/office/powerpoint/2010/main" val="71278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6F5AED4C437943972F99975872CDD9" ma:contentTypeVersion="16" ma:contentTypeDescription="Utwórz nowy dokument." ma:contentTypeScope="" ma:versionID="4af62ff67ce2ed1907bd0fc0cd472038">
  <xsd:schema xmlns:xsd="http://www.w3.org/2001/XMLSchema" xmlns:xs="http://www.w3.org/2001/XMLSchema" xmlns:p="http://schemas.microsoft.com/office/2006/metadata/properties" xmlns:ns2="c839af96-1e06-4044-b3e3-effcd11f255b" xmlns:ns3="6367f601-8216-48ec-bcf7-4f51c6db2774" targetNamespace="http://schemas.microsoft.com/office/2006/metadata/properties" ma:root="true" ma:fieldsID="5b77e6b3f2b707192a4ede9fe08e64e8" ns2:_="" ns3:_="">
    <xsd:import namespace="c839af96-1e06-4044-b3e3-effcd11f255b"/>
    <xsd:import namespace="6367f601-8216-48ec-bcf7-4f51c6db2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9af96-1e06-4044-b3e3-effcd11f2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fbdbc905-bca5-4b03-a683-681be1599e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7f601-8216-48ec-bcf7-4f51c6db27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5b21083-4700-4bab-8683-12907703e4ed}" ma:internalName="TaxCatchAll" ma:showField="CatchAllData" ma:web="6367f601-8216-48ec-bcf7-4f51c6db2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67C0E3-542F-4BE2-B411-5124F6AFCBBA}"/>
</file>

<file path=customXml/itemProps2.xml><?xml version="1.0" encoding="utf-8"?>
<ds:datastoreItem xmlns:ds="http://schemas.openxmlformats.org/officeDocument/2006/customXml" ds:itemID="{3A41516D-AB09-4C82-A52E-0D194683E7AE}"/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396</Words>
  <Application>Microsoft Office PowerPoint</Application>
  <PresentationFormat>Panoramiczny</PresentationFormat>
  <Paragraphs>105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Motyw pakietu Office</vt:lpstr>
      <vt:lpstr>Bank Danych o Mieście jako narzędzie wspierające procesy rozwojowe i zarządcze w Siemianowicach Śląskich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Danych o Mieście jako narzędzie wspierające procesy rozwojowe i zarządcze w Siemianowicach Śląskich</dc:title>
  <dc:creator>Michał Chmurkowski</dc:creator>
  <cp:lastModifiedBy>Michał Chmurkowski</cp:lastModifiedBy>
  <cp:revision>14</cp:revision>
  <dcterms:created xsi:type="dcterms:W3CDTF">2023-06-07T09:47:38Z</dcterms:created>
  <dcterms:modified xsi:type="dcterms:W3CDTF">2023-06-09T09:53:42Z</dcterms:modified>
</cp:coreProperties>
</file>