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3.xml" ContentType="application/vnd.openxmlformats-officedocument.presentationml.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4.xml" ContentType="application/vnd.openxmlformats-officedocument.presentationml.slide+xml"/>
  <Override PartName="/ppt/slides/slide14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5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theme/theme2.xml" ContentType="application/vnd.openxmlformats-officedocument.theme+xml"/>
  <Override PartName="/ppt/theme/theme3.xml" ContentType="application/vnd.openxmlformats-officedocument.theme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22"/>
  </p:notesMasterIdLst>
  <p:sldIdLst>
    <p:sldId id="381" r:id="rId3"/>
    <p:sldId id="262" r:id="rId4"/>
    <p:sldId id="384" r:id="rId5"/>
    <p:sldId id="276" r:id="rId6"/>
    <p:sldId id="385" r:id="rId7"/>
    <p:sldId id="386" r:id="rId8"/>
    <p:sldId id="391" r:id="rId9"/>
    <p:sldId id="388" r:id="rId10"/>
    <p:sldId id="288" r:id="rId11"/>
    <p:sldId id="392" r:id="rId12"/>
    <p:sldId id="393" r:id="rId13"/>
    <p:sldId id="395" r:id="rId14"/>
    <p:sldId id="316" r:id="rId15"/>
    <p:sldId id="394" r:id="rId16"/>
    <p:sldId id="389" r:id="rId17"/>
    <p:sldId id="360" r:id="rId18"/>
    <p:sldId id="285" r:id="rId19"/>
    <p:sldId id="313" r:id="rId20"/>
    <p:sldId id="256" r:id="rId21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11" autoAdjust="0"/>
    <p:restoredTop sz="94660"/>
  </p:normalViewPr>
  <p:slideViewPr>
    <p:cSldViewPr snapToGrid="0">
      <p:cViewPr varScale="1">
        <p:scale>
          <a:sx n="82" d="100"/>
          <a:sy n="82" d="100"/>
        </p:scale>
        <p:origin x="624" y="6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customXml" Target="../customXml/item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presProps" Target="presProps.xml"/><Relationship Id="rId28" Type="http://schemas.openxmlformats.org/officeDocument/2006/relationships/customXml" Target="../customXml/item2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notesMaster" Target="notesMasters/notesMaster1.xml"/><Relationship Id="rId27" Type="http://schemas.openxmlformats.org/officeDocument/2006/relationships/customXml" Target="../customXml/item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EA88A76-0787-4524-8AEB-0A2242EBCCAE}" type="datetimeFigureOut">
              <a:rPr lang="pl-PL" smtClean="0"/>
              <a:pPr/>
              <a:t>11.06.2023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DCA4465-0642-4EE5-87FD-7F4F5FF37306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35945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508338F-E10A-0668-BFF3-BED33FAA988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solidFill>
                  <a:schemeClr val="accent1"/>
                </a:solidFill>
              </a:defRPr>
            </a:lvl1pPr>
          </a:lstStyle>
          <a:p>
            <a:r>
              <a:rPr lang="pl-PL" dirty="0"/>
              <a:t>„Kliknij, aby edytować styl”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8EA41BDF-6C2A-5635-AC65-92D315C1BA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 dirty="0"/>
              <a:t>Kliknij, aby edytować styl wzorca podtytułu</a:t>
            </a:r>
          </a:p>
        </p:txBody>
      </p:sp>
    </p:spTree>
    <p:extLst>
      <p:ext uri="{BB962C8B-B14F-4D97-AF65-F5344CB8AC3E}">
        <p14:creationId xmlns:p14="http://schemas.microsoft.com/office/powerpoint/2010/main" val="10475536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E3120A7-76E5-FF10-F2C9-D8C6C1C33E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CB387164-E9AE-6BE4-2CE7-DB41BC626ED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71B6B841-FDF4-925C-894B-8D8DAD4DB6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A66F6D-FC66-4339-8B02-44456900AC71}" type="datetimeFigureOut">
              <a:rPr lang="pl-PL" smtClean="0"/>
              <a:pPr/>
              <a:t>11.06.2023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19E9D6EF-90A6-2C22-FC1F-37B32573A9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DF74BE8A-9B11-C22D-A3A0-242E1B400D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333D0-315B-4A98-A48D-3BCF30DE698D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614506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>
            <a:extLst>
              <a:ext uri="{FF2B5EF4-FFF2-40B4-BE49-F238E27FC236}">
                <a16:creationId xmlns:a16="http://schemas.microsoft.com/office/drawing/2014/main" id="{D67FE07E-DA23-6C27-4A36-1709C9F7FCA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3FC0BA5D-3B4B-8E33-B0BB-D2D66695CEF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6DBF407D-6B28-1482-EBFD-5BD9E802C6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A66F6D-FC66-4339-8B02-44456900AC71}" type="datetimeFigureOut">
              <a:rPr lang="pl-PL" smtClean="0"/>
              <a:pPr/>
              <a:t>11.06.2023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51A667B5-7BA2-C710-3B6E-4E3850C50C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6A5B2523-9E43-0578-C07E-E97CCB0873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333D0-315B-4A98-A48D-3BCF30DE698D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3068775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CE49AE2-F273-46D8-9A42-A3380C5E9DE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pl-PL" dirty="0"/>
              <a:t>„Kliknij, aby edytować styl”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16889F88-A953-3B63-BB1F-035C66A2CDA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 dirty="0"/>
              <a:t>Kliknij, aby edytować styl wzorca podtytułu</a:t>
            </a:r>
          </a:p>
        </p:txBody>
      </p:sp>
      <p:pic>
        <p:nvPicPr>
          <p:cNvPr id="7" name="Obraz 6" descr="Obraz zawierający tekst&#10;&#10;Opis wygenerowany automatycznie">
            <a:extLst>
              <a:ext uri="{FF2B5EF4-FFF2-40B4-BE49-F238E27FC236}">
                <a16:creationId xmlns:a16="http://schemas.microsoft.com/office/drawing/2014/main" id="{232B1ACB-676F-256B-6D40-386788CCC72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5936" y="5702951"/>
            <a:ext cx="3329932" cy="694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758793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Slajd tytułowy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CE49AE2-F273-46D8-9A42-A3380C5E9DE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solidFill>
                  <a:schemeClr val="accent1"/>
                </a:solidFill>
              </a:defRPr>
            </a:lvl1pPr>
          </a:lstStyle>
          <a:p>
            <a:r>
              <a:rPr lang="pl-PL" dirty="0"/>
              <a:t>„Kliknij, aby edytować styl”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16889F88-A953-3B63-BB1F-035C66A2CDA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 dirty="0"/>
              <a:t>Kliknij, aby edytować styl wzorca podtytułu</a:t>
            </a:r>
          </a:p>
        </p:txBody>
      </p:sp>
      <p:pic>
        <p:nvPicPr>
          <p:cNvPr id="7" name="Obraz 6" descr="Obraz zawierający tekst&#10;&#10;Opis wygenerowany automatycznie">
            <a:extLst>
              <a:ext uri="{FF2B5EF4-FFF2-40B4-BE49-F238E27FC236}">
                <a16:creationId xmlns:a16="http://schemas.microsoft.com/office/drawing/2014/main" id="{232B1ACB-676F-256B-6D40-386788CCC72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5936" y="5702951"/>
            <a:ext cx="3329932" cy="694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27367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Slajd tytułowy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CE49AE2-F273-46D8-9A42-A3380C5E9DE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solidFill>
                  <a:schemeClr val="tx1"/>
                </a:solidFill>
              </a:defRPr>
            </a:lvl1pPr>
          </a:lstStyle>
          <a:p>
            <a:r>
              <a:rPr lang="pl-PL" dirty="0"/>
              <a:t>„Kliknij, aby edytować styl”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16889F88-A953-3B63-BB1F-035C66A2CDA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 dirty="0"/>
              <a:t>Kliknij, aby edytować styl wzorca podtytułu</a:t>
            </a:r>
          </a:p>
        </p:txBody>
      </p:sp>
      <p:pic>
        <p:nvPicPr>
          <p:cNvPr id="7" name="Obraz 6" descr="Obraz zawierający tekst&#10;&#10;Opis wygenerowany automatycznie">
            <a:extLst>
              <a:ext uri="{FF2B5EF4-FFF2-40B4-BE49-F238E27FC236}">
                <a16:creationId xmlns:a16="http://schemas.microsoft.com/office/drawing/2014/main" id="{232B1ACB-676F-256B-6D40-386788CCC72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5936" y="5702951"/>
            <a:ext cx="3329932" cy="694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186888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931DDB0-CAD7-CC66-3466-88EC65D8A9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73E43CCC-D892-A68F-3038-F5CC3BB8D6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A893AAAD-A58E-3C4E-B114-634CC7A56F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76789F-7EF2-4D08-B990-C52F6EB8A769}" type="datetimeFigureOut">
              <a:rPr lang="pl-PL" smtClean="0"/>
              <a:pPr/>
              <a:t>11.06.2023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7F5267FA-B0F4-5C24-EA85-C498A14A3D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B68EF5D5-FC1D-81A6-6A8D-FEC3FF8ADC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77D01E-9F90-464E-BC3E-0B8EEFE21852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6421719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3085F79-64CE-5B5F-226E-B27786C4D2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t" anchorCtr="0"/>
          <a:lstStyle>
            <a:lvl1pPr>
              <a:defRPr sz="6000"/>
            </a:lvl1pPr>
          </a:lstStyle>
          <a:p>
            <a:r>
              <a:rPr lang="pl-PL" dirty="0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78F8F93F-FAAE-81B3-EFDF-F58961E8B1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E5FF903A-D0A9-4717-3BC3-9397C27467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76789F-7EF2-4D08-B990-C52F6EB8A769}" type="datetimeFigureOut">
              <a:rPr lang="pl-PL" smtClean="0"/>
              <a:pPr/>
              <a:t>11.06.2023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00C06871-27A9-1510-B177-A48636816F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060AACB1-B162-302B-F29F-CAC4177B83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77D01E-9F90-464E-BC3E-0B8EEFE21852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4583629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C051AD7-446E-5931-3640-19A83EC3AB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D8A23C62-E8D8-5532-8787-C6146ED2960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667FA416-6194-8F53-D41F-08CDE472F36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8E378417-2F2D-6617-0E4C-2712DC01B9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76789F-7EF2-4D08-B990-C52F6EB8A769}" type="datetimeFigureOut">
              <a:rPr lang="pl-PL" smtClean="0"/>
              <a:pPr/>
              <a:t>11.06.2023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27169399-57B3-5376-15C6-065555D483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34961965-36FC-D7AB-9E03-2F6FA4EC7C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77D01E-9F90-464E-BC3E-0B8EEFE21852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3109561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E724E64-3E42-9ED2-3C8D-8DFB2AC0C5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7B88D6CF-BD2B-ABCC-77D7-4AF3576A28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C399569E-4FBC-882A-A047-BB4BB1CE826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21C9713D-6A94-4E9F-C8BA-8E6C44C01CE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id="{5346074C-B94A-074A-D7E3-3F613961A3D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>
            <a:extLst>
              <a:ext uri="{FF2B5EF4-FFF2-40B4-BE49-F238E27FC236}">
                <a16:creationId xmlns:a16="http://schemas.microsoft.com/office/drawing/2014/main" id="{131FBDF8-7C57-B041-ABA2-BC887EF7BD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76789F-7EF2-4D08-B990-C52F6EB8A769}" type="datetimeFigureOut">
              <a:rPr lang="pl-PL" smtClean="0"/>
              <a:pPr/>
              <a:t>11.06.2023</a:t>
            </a:fld>
            <a:endParaRPr lang="pl-PL"/>
          </a:p>
        </p:txBody>
      </p:sp>
      <p:sp>
        <p:nvSpPr>
          <p:cNvPr id="8" name="Symbol zastępczy stopki 7">
            <a:extLst>
              <a:ext uri="{FF2B5EF4-FFF2-40B4-BE49-F238E27FC236}">
                <a16:creationId xmlns:a16="http://schemas.microsoft.com/office/drawing/2014/main" id="{7E5C21C0-F26D-7228-779B-AB73988C8F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>
            <a:extLst>
              <a:ext uri="{FF2B5EF4-FFF2-40B4-BE49-F238E27FC236}">
                <a16:creationId xmlns:a16="http://schemas.microsoft.com/office/drawing/2014/main" id="{9E563170-B88F-9679-A150-022D2CB66E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77D01E-9F90-464E-BC3E-0B8EEFE21852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7980954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21C322A-1E8B-1875-2B45-B2B26DD106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id="{DAAED5AE-02E6-C16F-D308-169C298ADF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76789F-7EF2-4D08-B990-C52F6EB8A769}" type="datetimeFigureOut">
              <a:rPr lang="pl-PL" smtClean="0"/>
              <a:pPr/>
              <a:t>11.06.2023</a:t>
            </a:fld>
            <a:endParaRPr lang="pl-PL"/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2EBD5C7B-1AFB-AC83-A52E-43B2ECD253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088FC886-03F1-1B2B-F5C9-FCEC2BB2D6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77D01E-9F90-464E-BC3E-0B8EEFE21852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465392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1BD903D-1958-296D-1064-4C3802DE3F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BF83EEFF-22A5-7546-8BF1-19B640484A2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A6EA2552-B5B3-AC26-F4E4-03F51D11A3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A66F6D-FC66-4339-8B02-44456900AC71}" type="datetimeFigureOut">
              <a:rPr lang="pl-PL" smtClean="0"/>
              <a:pPr/>
              <a:t>11.06.2023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02BA49DF-AB08-57C9-266F-6FB2189981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EC8F37D3-299D-9F79-42EF-B39CDEB4F5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333D0-315B-4A98-A48D-3BCF30DE698D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2510671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>
            <a:extLst>
              <a:ext uri="{FF2B5EF4-FFF2-40B4-BE49-F238E27FC236}">
                <a16:creationId xmlns:a16="http://schemas.microsoft.com/office/drawing/2014/main" id="{344AC114-050F-7352-28B1-5C298B7366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76789F-7EF2-4D08-B990-C52F6EB8A769}" type="datetimeFigureOut">
              <a:rPr lang="pl-PL" smtClean="0"/>
              <a:pPr/>
              <a:t>11.06.2023</a:t>
            </a:fld>
            <a:endParaRPr lang="pl-PL"/>
          </a:p>
        </p:txBody>
      </p:sp>
      <p:sp>
        <p:nvSpPr>
          <p:cNvPr id="3" name="Symbol zastępczy stopki 2">
            <a:extLst>
              <a:ext uri="{FF2B5EF4-FFF2-40B4-BE49-F238E27FC236}">
                <a16:creationId xmlns:a16="http://schemas.microsoft.com/office/drawing/2014/main" id="{08F7D8B8-E434-E483-8144-0B31ACF7D9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DE25E2F8-6014-069D-E50D-FCFC1E3400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77D01E-9F90-464E-BC3E-0B8EEFE21852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5" name="Prostokąt 4">
            <a:extLst>
              <a:ext uri="{FF2B5EF4-FFF2-40B4-BE49-F238E27FC236}">
                <a16:creationId xmlns:a16="http://schemas.microsoft.com/office/drawing/2014/main" id="{001F32D4-3B6E-6C3E-5809-6DDA1A7A1E51}"/>
              </a:ext>
            </a:extLst>
          </p:cNvPr>
          <p:cNvSpPr>
            <a:spLocks/>
          </p:cNvSpPr>
          <p:nvPr userDrawn="1"/>
        </p:nvSpPr>
        <p:spPr>
          <a:xfrm>
            <a:off x="0" y="0"/>
            <a:ext cx="12191999" cy="6356350"/>
          </a:xfrm>
          <a:prstGeom prst="rect">
            <a:avLst/>
          </a:prstGeom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400" b="1" dirty="0">
              <a:solidFill>
                <a:schemeClr val="tx1"/>
              </a:solidFill>
              <a:latin typeface="Montserrat" pitchFamily="2" charset="-18"/>
            </a:endParaRPr>
          </a:p>
        </p:txBody>
      </p:sp>
      <p:sp>
        <p:nvSpPr>
          <p:cNvPr id="6" name="Prostokąt 5">
            <a:extLst>
              <a:ext uri="{FF2B5EF4-FFF2-40B4-BE49-F238E27FC236}">
                <a16:creationId xmlns:a16="http://schemas.microsoft.com/office/drawing/2014/main" id="{6D4B5CED-C4CD-21FC-2C19-5D8B141CB165}"/>
              </a:ext>
            </a:extLst>
          </p:cNvPr>
          <p:cNvSpPr/>
          <p:nvPr userDrawn="1"/>
        </p:nvSpPr>
        <p:spPr>
          <a:xfrm>
            <a:off x="-1" y="0"/>
            <a:ext cx="12191999" cy="4896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1722933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8713ABD-22BA-C468-1EEF-4FE6C3CD51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D007E589-5B5D-B596-B4EB-A9FA9C2010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10CB2F65-2FC1-7E57-E295-625E12B2C5E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525EC37D-B8A1-9EBE-280C-E24D57460B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76789F-7EF2-4D08-B990-C52F6EB8A769}" type="datetimeFigureOut">
              <a:rPr lang="pl-PL" smtClean="0"/>
              <a:pPr/>
              <a:t>11.06.2023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7D3C895A-77C4-5BF1-F70B-B4C4D08B55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20FCB4D2-78F0-A6CA-AC34-18E69D5E60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77D01E-9F90-464E-BC3E-0B8EEFE21852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2833333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6A24802-B69D-AC90-E90B-0FC31D414E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>
            <a:extLst>
              <a:ext uri="{FF2B5EF4-FFF2-40B4-BE49-F238E27FC236}">
                <a16:creationId xmlns:a16="http://schemas.microsoft.com/office/drawing/2014/main" id="{1D310A6D-F0AB-5A9C-9E25-A7A679836F2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891BDA45-67B7-0AB8-5D5F-9C7B9A7BD54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CBC09543-2F13-EE1A-C275-5D055DBAC5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76789F-7EF2-4D08-B990-C52F6EB8A769}" type="datetimeFigureOut">
              <a:rPr lang="pl-PL" smtClean="0"/>
              <a:pPr/>
              <a:t>11.06.2023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BC66FE14-D637-DF85-7E6C-877C2E39C4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FC0788FB-65FE-5D21-78F8-4B2048ECD0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77D01E-9F90-464E-BC3E-0B8EEFE21852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67833078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1191EA0-9171-9A45-37C7-7068B361EB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47A14561-847D-AE68-1625-2BE86C8B4C4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9B94CB45-0F8D-A6DB-C0FD-CA6FE53093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76789F-7EF2-4D08-B990-C52F6EB8A769}" type="datetimeFigureOut">
              <a:rPr lang="pl-PL" smtClean="0"/>
              <a:pPr/>
              <a:t>11.06.2023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CA4E5FA4-6DA4-F2EE-0F7D-5A908E4EA1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7C020CC6-4DD2-352F-0095-B76F4EAE01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77D01E-9F90-464E-BC3E-0B8EEFE21852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6755638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>
            <a:extLst>
              <a:ext uri="{FF2B5EF4-FFF2-40B4-BE49-F238E27FC236}">
                <a16:creationId xmlns:a16="http://schemas.microsoft.com/office/drawing/2014/main" id="{5BDB891C-3A36-256C-61DD-1D3E9C58000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E82052B2-DEB9-574F-349E-B57CA6B823A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A42962BF-6DB5-3797-C47E-6BC8C5693D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76789F-7EF2-4D08-B990-C52F6EB8A769}" type="datetimeFigureOut">
              <a:rPr lang="pl-PL" smtClean="0"/>
              <a:pPr/>
              <a:t>11.06.2023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8DB5577D-6AC7-28A2-5770-ACFCC5CC1C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3CCD4F88-8AE8-3945-A02B-45BEAC4AAD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77D01E-9F90-464E-BC3E-0B8EEFE21852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3874291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82904D4-AB69-6433-E2A5-DAEF29213B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t" anchorCtr="0"/>
          <a:lstStyle>
            <a:lvl1pPr>
              <a:defRPr sz="6000"/>
            </a:lvl1pPr>
          </a:lstStyle>
          <a:p>
            <a:r>
              <a:rPr lang="pl-PL" dirty="0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639D0855-C0E2-9815-735F-4E76339F2A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7CFA8EC2-3F4B-47CA-D6D2-396BE8CA45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A66F6D-FC66-4339-8B02-44456900AC71}" type="datetimeFigureOut">
              <a:rPr lang="pl-PL" smtClean="0"/>
              <a:pPr/>
              <a:t>11.06.2023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E465DF74-260B-FA39-F9E1-92170E8007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009C69D0-9D33-4310-8162-B422159B97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333D0-315B-4A98-A48D-3BCF30DE698D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489356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8BDA541-B640-F359-D51F-5158F00C89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6BD5E3C4-766E-6CD9-D51E-B0B3ADDEC46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9933C2BF-E5F2-584F-A0CA-5D8D9FC246E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5B943121-3603-6AEB-4691-EA3163CC61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A66F6D-FC66-4339-8B02-44456900AC71}" type="datetimeFigureOut">
              <a:rPr lang="pl-PL" smtClean="0"/>
              <a:pPr/>
              <a:t>11.06.2023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B192C779-FA9A-ABE5-6475-18BF277E90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466ED985-EF3A-8B3E-4A71-ACBD8F277E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333D0-315B-4A98-A48D-3BCF30DE698D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327305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FBE61CE-A5B8-E826-86B4-52C8FCBB48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95E827E1-0C16-1657-7F6E-01EF2C056E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7F6465E5-0202-9EAB-4AA1-62815551C35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F7285487-DA10-B9B8-BF13-7F1AE8DE562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id="{320E33EF-1090-910D-33D9-CB66250EC06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>
            <a:extLst>
              <a:ext uri="{FF2B5EF4-FFF2-40B4-BE49-F238E27FC236}">
                <a16:creationId xmlns:a16="http://schemas.microsoft.com/office/drawing/2014/main" id="{696C3496-D7B1-E556-E63C-2BAE32FD88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A66F6D-FC66-4339-8B02-44456900AC71}" type="datetimeFigureOut">
              <a:rPr lang="pl-PL" smtClean="0"/>
              <a:pPr/>
              <a:t>11.06.2023</a:t>
            </a:fld>
            <a:endParaRPr lang="pl-PL"/>
          </a:p>
        </p:txBody>
      </p:sp>
      <p:sp>
        <p:nvSpPr>
          <p:cNvPr id="8" name="Symbol zastępczy stopki 7">
            <a:extLst>
              <a:ext uri="{FF2B5EF4-FFF2-40B4-BE49-F238E27FC236}">
                <a16:creationId xmlns:a16="http://schemas.microsoft.com/office/drawing/2014/main" id="{E063B52C-81D9-C861-5938-B3CBF86BAA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>
            <a:extLst>
              <a:ext uri="{FF2B5EF4-FFF2-40B4-BE49-F238E27FC236}">
                <a16:creationId xmlns:a16="http://schemas.microsoft.com/office/drawing/2014/main" id="{58554DB2-DA2A-DC91-88FB-3086064A83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333D0-315B-4A98-A48D-3BCF30DE698D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936754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F0EA80E-33B8-8A2A-F912-0ED1188A8E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id="{10403159-97E9-8F33-7A4B-034B540EFB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A66F6D-FC66-4339-8B02-44456900AC71}" type="datetimeFigureOut">
              <a:rPr lang="pl-PL" smtClean="0"/>
              <a:pPr/>
              <a:t>11.06.2023</a:t>
            </a:fld>
            <a:endParaRPr lang="pl-PL"/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350F120B-1C60-CCF5-0CDC-6FC52BF126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54A513FE-A619-DF45-CECC-BBEF3A924B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333D0-315B-4A98-A48D-3BCF30DE698D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934240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>
            <a:extLst>
              <a:ext uri="{FF2B5EF4-FFF2-40B4-BE49-F238E27FC236}">
                <a16:creationId xmlns:a16="http://schemas.microsoft.com/office/drawing/2014/main" id="{4349CDF5-695F-8181-CBB3-C36725401ED3}"/>
              </a:ext>
            </a:extLst>
          </p:cNvPr>
          <p:cNvSpPr>
            <a:spLocks/>
          </p:cNvSpPr>
          <p:nvPr userDrawn="1"/>
        </p:nvSpPr>
        <p:spPr>
          <a:xfrm>
            <a:off x="0" y="0"/>
            <a:ext cx="12191999" cy="6356350"/>
          </a:xfrm>
          <a:prstGeom prst="rect">
            <a:avLst/>
          </a:prstGeom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400" b="1" dirty="0">
              <a:solidFill>
                <a:schemeClr val="tx1"/>
              </a:solidFill>
              <a:latin typeface="Montserrat" pitchFamily="2" charset="-18"/>
            </a:endParaRPr>
          </a:p>
        </p:txBody>
      </p:sp>
      <p:sp>
        <p:nvSpPr>
          <p:cNvPr id="3" name="Prostokąt 2">
            <a:extLst>
              <a:ext uri="{FF2B5EF4-FFF2-40B4-BE49-F238E27FC236}">
                <a16:creationId xmlns:a16="http://schemas.microsoft.com/office/drawing/2014/main" id="{8ABD39BF-1F06-3619-BD94-FC3ED3E5490F}"/>
              </a:ext>
            </a:extLst>
          </p:cNvPr>
          <p:cNvSpPr/>
          <p:nvPr userDrawn="1"/>
        </p:nvSpPr>
        <p:spPr>
          <a:xfrm>
            <a:off x="-1" y="0"/>
            <a:ext cx="12191999" cy="4896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324154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E10B9B6-BE7C-1CBD-B21E-0CF68CBA53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52841820-5891-5C8F-40BA-3E487E0836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F4218F45-0B71-B3D7-EC9E-0EA9F773F6E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2A3FBE5B-5229-8AA1-3DAF-D5A8544ECD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A66F6D-FC66-4339-8B02-44456900AC71}" type="datetimeFigureOut">
              <a:rPr lang="pl-PL" smtClean="0"/>
              <a:pPr/>
              <a:t>11.06.2023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8CCC8598-B473-8482-1F56-682E3E1223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FFCCDFA1-921E-0177-F64E-745C9A0730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333D0-315B-4A98-A48D-3BCF30DE698D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376402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B395887-561D-8119-11C5-9AB26C04CA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>
            <a:extLst>
              <a:ext uri="{FF2B5EF4-FFF2-40B4-BE49-F238E27FC236}">
                <a16:creationId xmlns:a16="http://schemas.microsoft.com/office/drawing/2014/main" id="{BDDF347D-3489-D1A6-71F6-D15E51EAFC8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76496523-DB04-C7B2-5A60-D1372B966F2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50FFE081-677A-C416-8AA1-8B9A3D89F7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A66F6D-FC66-4339-8B02-44456900AC71}" type="datetimeFigureOut">
              <a:rPr lang="pl-PL" smtClean="0"/>
              <a:pPr/>
              <a:t>11.06.2023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73CF6723-C53F-1F2B-411C-315F0E31C1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C3EF8C19-56A6-693E-2885-15FE29B16C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333D0-315B-4A98-A48D-3BCF30DE698D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602921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>
            <a:extLst>
              <a:ext uri="{FF2B5EF4-FFF2-40B4-BE49-F238E27FC236}">
                <a16:creationId xmlns:a16="http://schemas.microsoft.com/office/drawing/2014/main" id="{8F144430-5ACB-852E-E427-D2FD999F8E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dirty="0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C487BEA1-D3B3-CBC1-1F5C-F8F49691A9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4D174D6E-DF86-F645-3F08-3A3F3A04C03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A66F6D-FC66-4339-8B02-44456900AC71}" type="datetimeFigureOut">
              <a:rPr lang="pl-PL" smtClean="0"/>
              <a:pPr/>
              <a:t>11.06.2023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72A21FF3-A4C2-263A-F5CA-2866D28B627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6C03A5B3-39B5-5BF9-65CD-19CF29A9006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A333D0-315B-4A98-A48D-3BCF30DE698D}" type="slidenum">
              <a:rPr lang="pl-PL" smtClean="0"/>
              <a:pPr/>
              <a:t>‹#›</a:t>
            </a:fld>
            <a:endParaRPr lang="pl-PL"/>
          </a:p>
        </p:txBody>
      </p:sp>
      <p:pic>
        <p:nvPicPr>
          <p:cNvPr id="7" name="Obraz 6" descr="Obraz zawierający tekst&#10;&#10;Opis wygenerowany automatycznie">
            <a:extLst>
              <a:ext uri="{FF2B5EF4-FFF2-40B4-BE49-F238E27FC236}">
                <a16:creationId xmlns:a16="http://schemas.microsoft.com/office/drawing/2014/main" id="{291EA43D-D3C2-7787-D507-A5B7ED87B84C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743613" y="3437417"/>
            <a:ext cx="4072871" cy="849288"/>
          </a:xfrm>
          <a:prstGeom prst="rect">
            <a:avLst/>
          </a:prstGeom>
        </p:spPr>
      </p:pic>
      <p:cxnSp>
        <p:nvCxnSpPr>
          <p:cNvPr id="9" name="Łącznik prosty 8">
            <a:extLst>
              <a:ext uri="{FF2B5EF4-FFF2-40B4-BE49-F238E27FC236}">
                <a16:creationId xmlns:a16="http://schemas.microsoft.com/office/drawing/2014/main" id="{0937BA6E-FD17-101A-F5E8-E30F90FC6FF7}"/>
              </a:ext>
            </a:extLst>
          </p:cNvPr>
          <p:cNvCxnSpPr/>
          <p:nvPr userDrawn="1"/>
        </p:nvCxnSpPr>
        <p:spPr>
          <a:xfrm>
            <a:off x="11519339" y="1825624"/>
            <a:ext cx="5400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205574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Montserrat" pitchFamily="2" charset="-18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Montserrat" pitchFamily="2" charset="-18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Montserrat" pitchFamily="2" charset="-18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Montserrat" pitchFamily="2" charset="-18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Montserrat" pitchFamily="2" charset="-18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Montserrat" pitchFamily="2" charset="-18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>
            <a:extLst>
              <a:ext uri="{FF2B5EF4-FFF2-40B4-BE49-F238E27FC236}">
                <a16:creationId xmlns:a16="http://schemas.microsoft.com/office/drawing/2014/main" id="{7DF3C4BF-22FF-833C-BEEC-411E67823F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dirty="0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7821FDAF-E132-737E-BDF3-BFB3093BC7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9816B28A-B8E0-43BF-3088-77D688AA1CE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76789F-7EF2-4D08-B990-C52F6EB8A769}" type="datetimeFigureOut">
              <a:rPr lang="pl-PL" smtClean="0"/>
              <a:pPr/>
              <a:t>11.06.2023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E5DA0292-ABAA-8A28-D5AC-23940082880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2950777C-F718-698E-115B-41ECB439980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77D01E-9F90-464E-BC3E-0B8EEFE21852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6417801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3" r:id="rId2"/>
    <p:sldLayoutId id="2147483672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  <p:sldLayoutId id="2147483670" r:id="rId12"/>
    <p:sldLayoutId id="214748367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Montserrat" pitchFamily="2" charset="-18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Montserrat" pitchFamily="2" charset="-18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Montserrat" pitchFamily="2" charset="-18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Montserrat" pitchFamily="2" charset="-18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Montserrat" pitchFamily="2" charset="-18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Montserrat" pitchFamily="2" charset="-18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mailto:biuro@gmail.com" TargetMode="External"/><Relationship Id="rId2" Type="http://schemas.openxmlformats.org/officeDocument/2006/relationships/hyperlink" Target="mailto:kontakt@mapadrzewlodzi.pl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hyperlink" Target="https://tree-map.nycgovparks.org/" TargetMode="Externa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F302677-9888-0D9D-9477-E7C52E7B342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53439" y="1122362"/>
            <a:ext cx="10798233" cy="2683283"/>
          </a:xfrm>
        </p:spPr>
        <p:txBody>
          <a:bodyPr>
            <a:normAutofit fontScale="90000"/>
          </a:bodyPr>
          <a:lstStyle/>
          <a:p>
            <a:r>
              <a:rPr lang="pl-PL" sz="4400" dirty="0" smtClean="0"/>
              <a:t/>
            </a:r>
            <a:br>
              <a:rPr lang="pl-PL" sz="4400" dirty="0" smtClean="0"/>
            </a:br>
            <a:r>
              <a:rPr lang="pl-PL" sz="4400" dirty="0" smtClean="0"/>
              <a:t>Mapa </a:t>
            </a:r>
            <a:r>
              <a:rPr lang="pl-PL" sz="4400" dirty="0"/>
              <a:t>Drzew </a:t>
            </a:r>
            <a:r>
              <a:rPr lang="pl-PL" sz="4400" dirty="0" smtClean="0"/>
              <a:t>Łodzi jako usługa społeczna</a:t>
            </a:r>
            <a:br>
              <a:rPr lang="pl-PL" sz="4400" dirty="0" smtClean="0"/>
            </a:br>
            <a:r>
              <a:rPr lang="pl-PL" sz="4400" dirty="0" smtClean="0"/>
              <a:t/>
            </a:r>
            <a:br>
              <a:rPr lang="pl-PL" sz="4400" dirty="0" smtClean="0"/>
            </a:br>
            <a:r>
              <a:rPr lang="pl-PL" sz="3600" i="1" dirty="0" smtClean="0"/>
              <a:t>Od wolontariatu w inwentaryzacji </a:t>
            </a:r>
            <a:br>
              <a:rPr lang="pl-PL" sz="3600" i="1" dirty="0" smtClean="0"/>
            </a:br>
            <a:r>
              <a:rPr lang="pl-PL" sz="3600" i="1" dirty="0" smtClean="0"/>
              <a:t>do unikalnego zbioru danych na temat drzew</a:t>
            </a:r>
            <a:r>
              <a:rPr lang="pl-PL" sz="4400" dirty="0" smtClean="0"/>
              <a:t/>
            </a:r>
            <a:br>
              <a:rPr lang="pl-PL" sz="4400" dirty="0" smtClean="0"/>
            </a:br>
            <a:endParaRPr lang="pl-PL" sz="4400" dirty="0"/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180AA381-6AE9-72C2-E01E-F6F5A6658C4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141970"/>
            <a:ext cx="9144000" cy="1655762"/>
          </a:xfrm>
        </p:spPr>
        <p:txBody>
          <a:bodyPr/>
          <a:lstStyle/>
          <a:p>
            <a:endParaRPr lang="pl-PL" dirty="0" smtClean="0"/>
          </a:p>
          <a:p>
            <a:r>
              <a:rPr lang="pl-PL" dirty="0" smtClean="0"/>
              <a:t>Szymon Iwanowski, SSZ</a:t>
            </a:r>
          </a:p>
          <a:p>
            <a:endParaRPr lang="pl-PL" dirty="0" smtClean="0"/>
          </a:p>
          <a:p>
            <a:r>
              <a:rPr lang="pl-PL" dirty="0" smtClean="0"/>
              <a:t>Forum Danych Miejskich, </a:t>
            </a:r>
            <a:r>
              <a:rPr lang="pl-PL" dirty="0" err="1" smtClean="0"/>
              <a:t>IRMiR</a:t>
            </a:r>
            <a:r>
              <a:rPr lang="pl-PL" dirty="0" smtClean="0"/>
              <a:t>, 13.06.2023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453118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53156A8-AA10-2551-26F9-864B460DCC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8145" y="0"/>
            <a:ext cx="10605655" cy="1325563"/>
          </a:xfrm>
        </p:spPr>
        <p:txBody>
          <a:bodyPr>
            <a:normAutofit/>
          </a:bodyPr>
          <a:lstStyle/>
          <a:p>
            <a:r>
              <a:rPr lang="pl-PL" sz="3600" dirty="0" smtClean="0">
                <a:solidFill>
                  <a:schemeClr val="accent1"/>
                </a:solidFill>
              </a:rPr>
              <a:t>Jakie wnioski z danych wynikają?</a:t>
            </a:r>
            <a:endParaRPr lang="pl-PL" sz="3600" dirty="0">
              <a:solidFill>
                <a:schemeClr val="accent1"/>
              </a:solidFill>
            </a:endParaRPr>
          </a:p>
        </p:txBody>
      </p:sp>
      <p:sp>
        <p:nvSpPr>
          <p:cNvPr id="15" name="Symbol zastępczy zawartości 14"/>
          <p:cNvSpPr>
            <a:spLocks noGrp="1"/>
          </p:cNvSpPr>
          <p:nvPr>
            <p:ph idx="1"/>
          </p:nvPr>
        </p:nvSpPr>
        <p:spPr>
          <a:xfrm>
            <a:off x="487680" y="1454727"/>
            <a:ext cx="10796848" cy="5151727"/>
          </a:xfrm>
        </p:spPr>
        <p:txBody>
          <a:bodyPr>
            <a:normAutofit/>
          </a:bodyPr>
          <a:lstStyle/>
          <a:p>
            <a:r>
              <a:rPr lang="pl-PL" sz="2000" b="1" u="sng" dirty="0" smtClean="0"/>
              <a:t>CO WYNIKA Z MAPY DRZEW ŁODZI?</a:t>
            </a:r>
            <a:endParaRPr lang="pl-PL" sz="2000" dirty="0" smtClean="0"/>
          </a:p>
          <a:p>
            <a:r>
              <a:rPr lang="pl-PL" sz="2000" b="1" dirty="0" smtClean="0"/>
              <a:t> </a:t>
            </a:r>
            <a:endParaRPr lang="pl-PL" sz="2000" dirty="0" smtClean="0"/>
          </a:p>
          <a:p>
            <a:pPr lvl="0"/>
            <a:r>
              <a:rPr lang="pl-PL" sz="2000" dirty="0" smtClean="0"/>
              <a:t>Stan drzew ogółem, przyulicznych i zabetonowanych - grafika</a:t>
            </a:r>
          </a:p>
          <a:p>
            <a:pPr lvl="0"/>
            <a:r>
              <a:rPr lang="pl-PL" sz="2000" dirty="0" smtClean="0"/>
              <a:t>Stan drzew młodych, średnich i starych - grafika</a:t>
            </a:r>
          </a:p>
          <a:p>
            <a:pPr lvl="0"/>
            <a:r>
              <a:rPr lang="pl-PL" sz="2000" dirty="0" smtClean="0"/>
              <a:t>Ranking gatunków – grafika (częściowa: opis slajdu + część rankingu)</a:t>
            </a:r>
          </a:p>
          <a:p>
            <a:pPr lvl="0"/>
            <a:r>
              <a:rPr lang="pl-PL" sz="2000" dirty="0" smtClean="0"/>
              <a:t>Wskaźnik </a:t>
            </a:r>
            <a:r>
              <a:rPr lang="pl-PL" sz="2000" dirty="0" err="1" smtClean="0"/>
              <a:t>Hereźniaka</a:t>
            </a:r>
            <a:r>
              <a:rPr lang="pl-PL" sz="2000" dirty="0" smtClean="0"/>
              <a:t> – grafika (częściowa: opis slajdu + część rankingu)</a:t>
            </a:r>
          </a:p>
          <a:p>
            <a:pPr lvl="0"/>
            <a:r>
              <a:rPr lang="pl-PL" sz="2000" dirty="0" smtClean="0"/>
              <a:t>Największą wartością społecznej inwentaryzacji jest </a:t>
            </a:r>
            <a:r>
              <a:rPr lang="pl-PL" sz="2000" b="1" dirty="0" smtClean="0"/>
              <a:t>edukacja mieszkańców</a:t>
            </a:r>
            <a:r>
              <a:rPr lang="pl-PL" sz="2000" dirty="0" smtClean="0"/>
              <a:t>, kształcenie umiejętności rozpoznawania gatunków drzew i oceny ich stanu zdrowotnego</a:t>
            </a:r>
          </a:p>
          <a:p>
            <a:pPr lvl="0"/>
            <a:endParaRPr lang="pl-PL" sz="2000" dirty="0" smtClean="0"/>
          </a:p>
          <a:p>
            <a:pPr marL="0" indent="0">
              <a:spcBef>
                <a:spcPts val="0"/>
              </a:spcBef>
              <a:buNone/>
            </a:pPr>
            <a:endParaRPr lang="pl-PL" sz="2000" dirty="0" smtClean="0"/>
          </a:p>
          <a:p>
            <a:pPr marL="0" indent="0">
              <a:spcBef>
                <a:spcPts val="0"/>
              </a:spcBef>
              <a:buNone/>
            </a:pPr>
            <a:endParaRPr lang="pl-PL" sz="2000" dirty="0">
              <a:solidFill>
                <a:schemeClr val="accent1"/>
              </a:solidFill>
            </a:endParaRPr>
          </a:p>
          <a:p>
            <a:endParaRPr lang="pl-PL" dirty="0"/>
          </a:p>
        </p:txBody>
      </p:sp>
      <p:pic>
        <p:nvPicPr>
          <p:cNvPr id="3074" name="Picture 2" descr="E:\Mapa Drzew Łodzi\2022-23\Grafiki miesięczne\2023.04\statystyki rocznica MDL_stan drzew popr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225894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53156A8-AA10-2551-26F9-864B460DCC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8145" y="0"/>
            <a:ext cx="10605655" cy="1325563"/>
          </a:xfrm>
        </p:spPr>
        <p:txBody>
          <a:bodyPr>
            <a:normAutofit/>
          </a:bodyPr>
          <a:lstStyle/>
          <a:p>
            <a:r>
              <a:rPr lang="pl-PL" sz="3600" dirty="0" smtClean="0">
                <a:solidFill>
                  <a:schemeClr val="accent1"/>
                </a:solidFill>
              </a:rPr>
              <a:t>Jakie wnioski z danych wynikają?</a:t>
            </a:r>
            <a:endParaRPr lang="pl-PL" sz="3600" dirty="0">
              <a:solidFill>
                <a:schemeClr val="accent1"/>
              </a:solidFill>
            </a:endParaRPr>
          </a:p>
        </p:txBody>
      </p:sp>
      <p:sp>
        <p:nvSpPr>
          <p:cNvPr id="15" name="Symbol zastępczy zawartości 14"/>
          <p:cNvSpPr>
            <a:spLocks noGrp="1"/>
          </p:cNvSpPr>
          <p:nvPr>
            <p:ph idx="1"/>
          </p:nvPr>
        </p:nvSpPr>
        <p:spPr>
          <a:xfrm>
            <a:off x="487680" y="1454727"/>
            <a:ext cx="10796848" cy="5151727"/>
          </a:xfrm>
        </p:spPr>
        <p:txBody>
          <a:bodyPr>
            <a:normAutofit/>
          </a:bodyPr>
          <a:lstStyle/>
          <a:p>
            <a:r>
              <a:rPr lang="pl-PL" sz="2000" b="1" u="sng" dirty="0" smtClean="0"/>
              <a:t>CO WYNIKA Z MAPY DRZEW ŁODZI?</a:t>
            </a:r>
            <a:endParaRPr lang="pl-PL" sz="2000" dirty="0" smtClean="0"/>
          </a:p>
          <a:p>
            <a:r>
              <a:rPr lang="pl-PL" sz="2000" b="1" dirty="0" smtClean="0"/>
              <a:t> </a:t>
            </a:r>
            <a:endParaRPr lang="pl-PL" sz="2000" dirty="0" smtClean="0"/>
          </a:p>
          <a:p>
            <a:pPr lvl="0"/>
            <a:r>
              <a:rPr lang="pl-PL" sz="2000" dirty="0" smtClean="0"/>
              <a:t>Stan drzew ogółem, przyulicznych i zabetonowanych - grafika</a:t>
            </a:r>
          </a:p>
          <a:p>
            <a:pPr lvl="0"/>
            <a:r>
              <a:rPr lang="pl-PL" sz="2000" dirty="0" smtClean="0"/>
              <a:t>Stan drzew młodych, średnich i starych - grafika</a:t>
            </a:r>
          </a:p>
          <a:p>
            <a:pPr lvl="0"/>
            <a:r>
              <a:rPr lang="pl-PL" sz="2000" dirty="0" smtClean="0"/>
              <a:t>Ranking gatunków – grafika (częściowa: opis slajdu + część rankingu)</a:t>
            </a:r>
          </a:p>
          <a:p>
            <a:pPr lvl="0"/>
            <a:r>
              <a:rPr lang="pl-PL" sz="2000" dirty="0" smtClean="0"/>
              <a:t>Wskaźnik </a:t>
            </a:r>
            <a:r>
              <a:rPr lang="pl-PL" sz="2000" dirty="0" err="1" smtClean="0"/>
              <a:t>Hereźniaka</a:t>
            </a:r>
            <a:r>
              <a:rPr lang="pl-PL" sz="2000" dirty="0" smtClean="0"/>
              <a:t> – grafika (częściowa: opis slajdu + część rankingu)</a:t>
            </a:r>
          </a:p>
          <a:p>
            <a:pPr lvl="0"/>
            <a:r>
              <a:rPr lang="pl-PL" sz="2000" dirty="0" smtClean="0"/>
              <a:t>Największą wartością społecznej inwentaryzacji jest </a:t>
            </a:r>
            <a:r>
              <a:rPr lang="pl-PL" sz="2000" b="1" dirty="0" smtClean="0"/>
              <a:t>edukacja mieszkańców</a:t>
            </a:r>
            <a:r>
              <a:rPr lang="pl-PL" sz="2000" dirty="0" smtClean="0"/>
              <a:t>, kształcenie umiejętności rozpoznawania gatunków drzew i oceny ich stanu zdrowotnego</a:t>
            </a:r>
          </a:p>
          <a:p>
            <a:pPr lvl="0"/>
            <a:endParaRPr lang="pl-PL" sz="2000" dirty="0" smtClean="0"/>
          </a:p>
          <a:p>
            <a:pPr marL="0" indent="0">
              <a:spcBef>
                <a:spcPts val="0"/>
              </a:spcBef>
              <a:buNone/>
            </a:pPr>
            <a:endParaRPr lang="pl-PL" sz="2000" dirty="0" smtClean="0"/>
          </a:p>
          <a:p>
            <a:pPr marL="0" indent="0">
              <a:spcBef>
                <a:spcPts val="0"/>
              </a:spcBef>
              <a:buNone/>
            </a:pPr>
            <a:endParaRPr lang="pl-PL" sz="2000" dirty="0">
              <a:solidFill>
                <a:schemeClr val="accent1"/>
              </a:solidFill>
            </a:endParaRPr>
          </a:p>
          <a:p>
            <a:endParaRPr lang="pl-PL" dirty="0"/>
          </a:p>
        </p:txBody>
      </p:sp>
      <p:pic>
        <p:nvPicPr>
          <p:cNvPr id="4098" name="Picture 2" descr="E:\Mapa Drzew Łodzi\2022-23\Grafiki miesięczne\2023.04\statystyki rocznica MDL_stan drzew2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225894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53156A8-AA10-2551-26F9-864B460DCC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8145" y="0"/>
            <a:ext cx="10605655" cy="1325563"/>
          </a:xfrm>
        </p:spPr>
        <p:txBody>
          <a:bodyPr>
            <a:normAutofit/>
          </a:bodyPr>
          <a:lstStyle/>
          <a:p>
            <a:r>
              <a:rPr lang="pl-PL" sz="3600" dirty="0" smtClean="0">
                <a:solidFill>
                  <a:schemeClr val="accent1"/>
                </a:solidFill>
              </a:rPr>
              <a:t>Jakie wnioski z danych wynikają?</a:t>
            </a:r>
            <a:endParaRPr lang="pl-PL" sz="3600" dirty="0">
              <a:solidFill>
                <a:schemeClr val="accent1"/>
              </a:solidFill>
            </a:endParaRPr>
          </a:p>
        </p:txBody>
      </p:sp>
      <p:sp>
        <p:nvSpPr>
          <p:cNvPr id="15" name="Symbol zastępczy zawartości 14"/>
          <p:cNvSpPr>
            <a:spLocks noGrp="1"/>
          </p:cNvSpPr>
          <p:nvPr>
            <p:ph idx="1"/>
          </p:nvPr>
        </p:nvSpPr>
        <p:spPr>
          <a:xfrm>
            <a:off x="487680" y="1454727"/>
            <a:ext cx="10796848" cy="5151727"/>
          </a:xfrm>
        </p:spPr>
        <p:txBody>
          <a:bodyPr>
            <a:normAutofit/>
          </a:bodyPr>
          <a:lstStyle/>
          <a:p>
            <a:r>
              <a:rPr lang="pl-PL" sz="2000" b="1" u="sng" dirty="0" smtClean="0"/>
              <a:t>CO WYNIKA Z MAPY DRZEW ŁODZI?</a:t>
            </a:r>
            <a:endParaRPr lang="pl-PL" sz="2000" dirty="0" smtClean="0"/>
          </a:p>
          <a:p>
            <a:r>
              <a:rPr lang="pl-PL" sz="2000" b="1" dirty="0" smtClean="0"/>
              <a:t> </a:t>
            </a:r>
            <a:endParaRPr lang="pl-PL" sz="2000" dirty="0" smtClean="0"/>
          </a:p>
          <a:p>
            <a:pPr lvl="0"/>
            <a:r>
              <a:rPr lang="pl-PL" sz="2000" dirty="0" smtClean="0"/>
              <a:t>Stan drzew ogółem, przyulicznych i zabetonowanych - grafika</a:t>
            </a:r>
          </a:p>
          <a:p>
            <a:pPr lvl="0"/>
            <a:r>
              <a:rPr lang="pl-PL" sz="2000" dirty="0" smtClean="0"/>
              <a:t>Stan drzew młodych, średnich i starych - grafika</a:t>
            </a:r>
          </a:p>
          <a:p>
            <a:pPr lvl="0"/>
            <a:r>
              <a:rPr lang="pl-PL" sz="2000" dirty="0" smtClean="0"/>
              <a:t>Ranking gatunków – grafika (częściowa: opis slajdu + część rankingu)</a:t>
            </a:r>
          </a:p>
          <a:p>
            <a:pPr lvl="0"/>
            <a:r>
              <a:rPr lang="pl-PL" sz="2000" dirty="0" smtClean="0"/>
              <a:t>Wskaźnik </a:t>
            </a:r>
            <a:r>
              <a:rPr lang="pl-PL" sz="2000" dirty="0" err="1" smtClean="0"/>
              <a:t>Hereźniaka</a:t>
            </a:r>
            <a:r>
              <a:rPr lang="pl-PL" sz="2000" dirty="0" smtClean="0"/>
              <a:t> – grafika (częściowa: opis slajdu + część rankingu)</a:t>
            </a:r>
          </a:p>
          <a:p>
            <a:pPr lvl="0"/>
            <a:r>
              <a:rPr lang="pl-PL" sz="2000" dirty="0" smtClean="0"/>
              <a:t>Największą wartością społecznej inwentaryzacji jest </a:t>
            </a:r>
            <a:r>
              <a:rPr lang="pl-PL" sz="2000" b="1" dirty="0" smtClean="0"/>
              <a:t>edukacja mieszkańców</a:t>
            </a:r>
            <a:r>
              <a:rPr lang="pl-PL" sz="2000" dirty="0" smtClean="0"/>
              <a:t>, kształcenie umiejętności rozpoznawania gatunków drzew i oceny ich stanu zdrowotnego</a:t>
            </a:r>
          </a:p>
          <a:p>
            <a:pPr lvl="0"/>
            <a:endParaRPr lang="pl-PL" sz="2000" dirty="0" smtClean="0"/>
          </a:p>
          <a:p>
            <a:pPr marL="0" indent="0">
              <a:spcBef>
                <a:spcPts val="0"/>
              </a:spcBef>
              <a:buNone/>
            </a:pPr>
            <a:endParaRPr lang="pl-PL" sz="2000" dirty="0" smtClean="0"/>
          </a:p>
          <a:p>
            <a:pPr marL="0" indent="0">
              <a:spcBef>
                <a:spcPts val="0"/>
              </a:spcBef>
              <a:buNone/>
            </a:pPr>
            <a:endParaRPr lang="pl-PL" sz="2000" dirty="0">
              <a:solidFill>
                <a:schemeClr val="accent1"/>
              </a:solidFill>
            </a:endParaRPr>
          </a:p>
          <a:p>
            <a:endParaRPr lang="pl-PL" dirty="0"/>
          </a:p>
        </p:txBody>
      </p:sp>
      <p:pic>
        <p:nvPicPr>
          <p:cNvPr id="6146" name="Picture 2" descr="E:\Mapa Drzew Łodzi\2022-23\Grafiki miesięczne\2023.04\statystyki rocznica MDL_KWIECIEN 20238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28"/>
            <a:ext cx="12192000" cy="685714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225894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ytuł 1">
            <a:extLst>
              <a:ext uri="{FF2B5EF4-FFF2-40B4-BE49-F238E27FC236}">
                <a16:creationId xmlns:a16="http://schemas.microsoft.com/office/drawing/2014/main" id="{053156A8-AA10-2551-26F9-864B460DCC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>
            <a:normAutofit/>
          </a:bodyPr>
          <a:lstStyle/>
          <a:p>
            <a:r>
              <a:rPr lang="pl-PL" sz="3600" dirty="0" smtClean="0">
                <a:solidFill>
                  <a:schemeClr val="accent1"/>
                </a:solidFill>
              </a:rPr>
              <a:t>Co wynika z Mapy Drzew Łodzi? </a:t>
            </a:r>
            <a:endParaRPr lang="pl-PL" sz="3600" dirty="0">
              <a:solidFill>
                <a:schemeClr val="accent1"/>
              </a:solidFill>
            </a:endParaRPr>
          </a:p>
        </p:txBody>
      </p:sp>
      <p:sp>
        <p:nvSpPr>
          <p:cNvPr id="7" name="Symbol zastępczy zawartości 6"/>
          <p:cNvSpPr>
            <a:spLocks noGrp="1"/>
          </p:cNvSpPr>
          <p:nvPr>
            <p:ph idx="1"/>
          </p:nvPr>
        </p:nvSpPr>
        <p:spPr>
          <a:xfrm>
            <a:off x="928254" y="1262742"/>
            <a:ext cx="10557163" cy="5595257"/>
          </a:xfrm>
        </p:spPr>
        <p:txBody>
          <a:bodyPr>
            <a:norm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pl-PL" b="1" dirty="0" smtClean="0"/>
              <a:t>Ranking zadrzewionych ulic Łodzi</a:t>
            </a:r>
          </a:p>
          <a:p>
            <a:pPr marL="0" indent="0">
              <a:spcBef>
                <a:spcPts val="0"/>
              </a:spcBef>
              <a:buNone/>
            </a:pPr>
            <a:endParaRPr lang="pl-PL" dirty="0" smtClean="0"/>
          </a:p>
          <a:p>
            <a:pPr marL="0" indent="0">
              <a:spcBef>
                <a:spcPts val="0"/>
              </a:spcBef>
              <a:buNone/>
            </a:pPr>
            <a:r>
              <a:rPr lang="pl-PL" dirty="0" smtClean="0"/>
              <a:t>Na Mapie Drzew Łodzi mamy obecnie w pełni zinwentaryzowane 134 ulice. </a:t>
            </a:r>
          </a:p>
          <a:p>
            <a:pPr marL="0" indent="0">
              <a:buNone/>
            </a:pPr>
            <a:r>
              <a:rPr lang="pl-PL" dirty="0" smtClean="0"/>
              <a:t>„</a:t>
            </a:r>
            <a:r>
              <a:rPr lang="pl-PL" u="sng" dirty="0" smtClean="0"/>
              <a:t>Wskaźnik </a:t>
            </a:r>
            <a:r>
              <a:rPr lang="pl-PL" u="sng" dirty="0" err="1" smtClean="0"/>
              <a:t>Hereźniaka</a:t>
            </a:r>
            <a:r>
              <a:rPr lang="pl-PL" dirty="0" smtClean="0"/>
              <a:t>” (prof. Janusz </a:t>
            </a:r>
            <a:r>
              <a:rPr lang="pl-PL" dirty="0" err="1" smtClean="0"/>
              <a:t>Hereźniak</a:t>
            </a:r>
            <a:r>
              <a:rPr lang="pl-PL" dirty="0" smtClean="0"/>
              <a:t>, </a:t>
            </a:r>
            <a:r>
              <a:rPr lang="pl-PL" dirty="0" err="1" smtClean="0"/>
              <a:t>WBiOŚ</a:t>
            </a:r>
            <a:r>
              <a:rPr lang="pl-PL" dirty="0" smtClean="0"/>
              <a:t> UŁ):</a:t>
            </a:r>
          </a:p>
          <a:p>
            <a:pPr marL="0" indent="0">
              <a:buNone/>
            </a:pPr>
            <a:r>
              <a:rPr lang="pl-PL" i="1" dirty="0" smtClean="0"/>
              <a:t>Idealna do życia, najbardziej przyjazna ulica miejska to taka, na której rosną rzędy drzew po obu stronach jezdni, w rozstawie nie więcej niż 7m w każdym rzędzie</a:t>
            </a:r>
            <a:r>
              <a:rPr lang="pl-PL" dirty="0" smtClean="0"/>
              <a:t>.</a:t>
            </a:r>
          </a:p>
          <a:p>
            <a:pPr marL="0" indent="0">
              <a:buNone/>
            </a:pPr>
            <a:r>
              <a:rPr lang="pl-PL" sz="1800" dirty="0" smtClean="0"/>
              <a:t>[</a:t>
            </a:r>
            <a:r>
              <a:rPr lang="pl-PL" sz="1800" i="1" dirty="0" smtClean="0"/>
              <a:t>Drzewa </a:t>
            </a:r>
            <a:r>
              <a:rPr lang="pl-PL" sz="1800" i="1" dirty="0"/>
              <a:t>przydrożne w gospodarce komunalnej miasta Łodzi – problemy i propozycje ich ochrony</a:t>
            </a:r>
            <a:r>
              <a:rPr lang="pl-PL" sz="1800" dirty="0"/>
              <a:t>, Łódź </a:t>
            </a:r>
            <a:r>
              <a:rPr lang="pl-PL" sz="1800" dirty="0" smtClean="0"/>
              <a:t>2006]</a:t>
            </a:r>
            <a:endParaRPr lang="pl-PL" sz="1800" dirty="0"/>
          </a:p>
          <a:p>
            <a:pPr marL="0" indent="0">
              <a:buNone/>
            </a:pPr>
            <a:endParaRPr lang="pl-PL" dirty="0"/>
          </a:p>
          <a:p>
            <a:pPr marL="0" indent="0">
              <a:spcBef>
                <a:spcPts val="0"/>
              </a:spcBef>
              <a:buNone/>
            </a:pPr>
            <a:r>
              <a:rPr lang="pl-PL" dirty="0" smtClean="0"/>
              <a:t>Dane z dotychczasowych inwentaryzacji drzew przydrożnych Łodzi: </a:t>
            </a:r>
          </a:p>
          <a:p>
            <a:pPr marL="0" indent="0">
              <a:spcBef>
                <a:spcPts val="0"/>
              </a:spcBef>
              <a:buFont typeface="Wingdings" pitchFamily="2" charset="2"/>
              <a:buChar char="ü"/>
            </a:pPr>
            <a:r>
              <a:rPr lang="pl-PL" dirty="0" smtClean="0"/>
              <a:t>  z roku 1971 = 32,5m, </a:t>
            </a:r>
          </a:p>
          <a:p>
            <a:pPr marL="0" indent="0">
              <a:spcBef>
                <a:spcPts val="0"/>
              </a:spcBef>
              <a:buFont typeface="Wingdings" pitchFamily="2" charset="2"/>
              <a:buChar char="ü"/>
            </a:pPr>
            <a:r>
              <a:rPr lang="pl-PL" dirty="0" smtClean="0"/>
              <a:t>  z roku 1988 = 45m.</a:t>
            </a:r>
          </a:p>
          <a:p>
            <a:pPr marL="0" indent="0">
              <a:spcBef>
                <a:spcPts val="0"/>
              </a:spcBef>
              <a:buFont typeface="Wingdings" pitchFamily="2" charset="2"/>
              <a:buChar char="ü"/>
            </a:pPr>
            <a:r>
              <a:rPr lang="pl-PL" dirty="0" smtClean="0"/>
              <a:t>  stan bieżący na MDŁ = 35,92m</a:t>
            </a:r>
          </a:p>
        </p:txBody>
      </p:sp>
    </p:spTree>
    <p:extLst>
      <p:ext uri="{BB962C8B-B14F-4D97-AF65-F5344CB8AC3E}">
        <p14:creationId xmlns:p14="http://schemas.microsoft.com/office/powerpoint/2010/main" val="2060179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53156A8-AA10-2551-26F9-864B460DCC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8145" y="0"/>
            <a:ext cx="10605655" cy="1325563"/>
          </a:xfrm>
        </p:spPr>
        <p:txBody>
          <a:bodyPr>
            <a:normAutofit/>
          </a:bodyPr>
          <a:lstStyle/>
          <a:p>
            <a:r>
              <a:rPr lang="pl-PL" sz="3600" dirty="0" smtClean="0">
                <a:solidFill>
                  <a:schemeClr val="accent1"/>
                </a:solidFill>
              </a:rPr>
              <a:t>Jakie wnioski z danych wynikają?</a:t>
            </a:r>
            <a:endParaRPr lang="pl-PL" sz="3600" dirty="0">
              <a:solidFill>
                <a:schemeClr val="accent1"/>
              </a:solidFill>
            </a:endParaRPr>
          </a:p>
        </p:txBody>
      </p:sp>
      <p:sp>
        <p:nvSpPr>
          <p:cNvPr id="15" name="Symbol zastępczy zawartości 14"/>
          <p:cNvSpPr>
            <a:spLocks noGrp="1"/>
          </p:cNvSpPr>
          <p:nvPr>
            <p:ph idx="1"/>
          </p:nvPr>
        </p:nvSpPr>
        <p:spPr>
          <a:xfrm>
            <a:off x="487680" y="1454727"/>
            <a:ext cx="10796848" cy="5151727"/>
          </a:xfrm>
        </p:spPr>
        <p:txBody>
          <a:bodyPr>
            <a:normAutofit/>
          </a:bodyPr>
          <a:lstStyle/>
          <a:p>
            <a:r>
              <a:rPr lang="pl-PL" sz="2000" b="1" u="sng" dirty="0" smtClean="0"/>
              <a:t>CO WYNIKA Z MAPY DRZEW ŁODZI?</a:t>
            </a:r>
            <a:endParaRPr lang="pl-PL" sz="2000" dirty="0" smtClean="0"/>
          </a:p>
          <a:p>
            <a:r>
              <a:rPr lang="pl-PL" sz="2000" b="1" dirty="0" smtClean="0"/>
              <a:t> </a:t>
            </a:r>
            <a:endParaRPr lang="pl-PL" sz="2000" dirty="0" smtClean="0"/>
          </a:p>
          <a:p>
            <a:pPr lvl="0"/>
            <a:r>
              <a:rPr lang="pl-PL" sz="2000" dirty="0" smtClean="0"/>
              <a:t>Stan drzew ogółem, przyulicznych i zabetonowanych - grafika</a:t>
            </a:r>
          </a:p>
          <a:p>
            <a:pPr lvl="0"/>
            <a:r>
              <a:rPr lang="pl-PL" sz="2000" dirty="0" smtClean="0"/>
              <a:t>Stan drzew młodych, średnich i starych - grafika</a:t>
            </a:r>
          </a:p>
          <a:p>
            <a:pPr lvl="0"/>
            <a:r>
              <a:rPr lang="pl-PL" sz="2000" dirty="0" smtClean="0"/>
              <a:t>Ranking gatunków – grafika (częściowa: opis slajdu + część rankingu)</a:t>
            </a:r>
          </a:p>
          <a:p>
            <a:pPr lvl="0"/>
            <a:r>
              <a:rPr lang="pl-PL" sz="2000" dirty="0" smtClean="0"/>
              <a:t>Wskaźnik </a:t>
            </a:r>
            <a:r>
              <a:rPr lang="pl-PL" sz="2000" dirty="0" err="1" smtClean="0"/>
              <a:t>Hereźniaka</a:t>
            </a:r>
            <a:r>
              <a:rPr lang="pl-PL" sz="2000" dirty="0" smtClean="0"/>
              <a:t> – grafika (częściowa: opis slajdu + część rankingu)</a:t>
            </a:r>
          </a:p>
          <a:p>
            <a:pPr lvl="0"/>
            <a:r>
              <a:rPr lang="pl-PL" sz="2000" dirty="0" smtClean="0"/>
              <a:t>Największą wartością społecznej inwentaryzacji jest </a:t>
            </a:r>
            <a:r>
              <a:rPr lang="pl-PL" sz="2000" b="1" dirty="0" smtClean="0"/>
              <a:t>edukacja mieszkańców</a:t>
            </a:r>
            <a:r>
              <a:rPr lang="pl-PL" sz="2000" dirty="0" smtClean="0"/>
              <a:t>, kształcenie umiejętności rozpoznawania gatunków drzew i oceny ich stanu zdrowotnego</a:t>
            </a:r>
          </a:p>
          <a:p>
            <a:pPr lvl="0"/>
            <a:endParaRPr lang="pl-PL" sz="2000" dirty="0" smtClean="0"/>
          </a:p>
          <a:p>
            <a:pPr marL="0" indent="0">
              <a:spcBef>
                <a:spcPts val="0"/>
              </a:spcBef>
              <a:buNone/>
            </a:pPr>
            <a:endParaRPr lang="pl-PL" sz="2000" dirty="0" smtClean="0"/>
          </a:p>
          <a:p>
            <a:pPr marL="0" indent="0">
              <a:spcBef>
                <a:spcPts val="0"/>
              </a:spcBef>
              <a:buNone/>
            </a:pPr>
            <a:endParaRPr lang="pl-PL" sz="2000" dirty="0">
              <a:solidFill>
                <a:schemeClr val="accent1"/>
              </a:solidFill>
            </a:endParaRPr>
          </a:p>
          <a:p>
            <a:endParaRPr lang="pl-PL" dirty="0"/>
          </a:p>
        </p:txBody>
      </p:sp>
      <p:pic>
        <p:nvPicPr>
          <p:cNvPr id="5122" name="Picture 2" descr="E:\Mapa Drzew Łodzi\2022-23\Grafiki miesięczne\2023.04\statystyki rocznica MDL_KWIECIEN 20235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28"/>
            <a:ext cx="12192000" cy="685714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225894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53156A8-AA10-2551-26F9-864B460DCC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8145" y="0"/>
            <a:ext cx="10605655" cy="1325563"/>
          </a:xfrm>
        </p:spPr>
        <p:txBody>
          <a:bodyPr>
            <a:normAutofit/>
          </a:bodyPr>
          <a:lstStyle/>
          <a:p>
            <a:r>
              <a:rPr lang="pl-PL" sz="3600" dirty="0" smtClean="0">
                <a:solidFill>
                  <a:schemeClr val="accent1"/>
                </a:solidFill>
              </a:rPr>
              <a:t>Co wynika z Mapy Drzew Łodzi </a:t>
            </a:r>
            <a:br>
              <a:rPr lang="pl-PL" sz="3600" dirty="0" smtClean="0">
                <a:solidFill>
                  <a:schemeClr val="accent1"/>
                </a:solidFill>
              </a:rPr>
            </a:br>
            <a:r>
              <a:rPr lang="pl-PL" sz="3600" dirty="0" smtClean="0">
                <a:solidFill>
                  <a:schemeClr val="accent1"/>
                </a:solidFill>
              </a:rPr>
              <a:t>w krótkiej i długiej perspektywie?</a:t>
            </a:r>
            <a:endParaRPr lang="pl-PL" sz="3600" dirty="0">
              <a:solidFill>
                <a:schemeClr val="accent1"/>
              </a:solidFill>
            </a:endParaRPr>
          </a:p>
        </p:txBody>
      </p:sp>
      <p:sp>
        <p:nvSpPr>
          <p:cNvPr id="15" name="Symbol zastępczy zawartości 14"/>
          <p:cNvSpPr>
            <a:spLocks noGrp="1"/>
          </p:cNvSpPr>
          <p:nvPr>
            <p:ph idx="1"/>
          </p:nvPr>
        </p:nvSpPr>
        <p:spPr>
          <a:xfrm>
            <a:off x="1136072" y="1454727"/>
            <a:ext cx="10148455" cy="5151727"/>
          </a:xfrm>
        </p:spPr>
        <p:txBody>
          <a:bodyPr>
            <a:normAutofit/>
          </a:bodyPr>
          <a:lstStyle/>
          <a:p>
            <a:pPr lvl="0"/>
            <a:endParaRPr lang="pl-PL" sz="2000" dirty="0" smtClean="0"/>
          </a:p>
          <a:p>
            <a:pPr lvl="0"/>
            <a:r>
              <a:rPr lang="pl-PL" sz="2000" dirty="0" smtClean="0"/>
              <a:t>możliwość wskazywania zarządcy konkretnych drzew do </a:t>
            </a:r>
            <a:r>
              <a:rPr lang="pl-PL" sz="2000" b="1" dirty="0" smtClean="0"/>
              <a:t>pilnej pielęgnacji</a:t>
            </a:r>
            <a:r>
              <a:rPr lang="pl-PL" sz="2000" dirty="0" smtClean="0"/>
              <a:t>,</a:t>
            </a:r>
          </a:p>
          <a:p>
            <a:r>
              <a:rPr lang="pl-PL" sz="2000" dirty="0" smtClean="0"/>
              <a:t>możliwość </a:t>
            </a:r>
            <a:r>
              <a:rPr lang="pl-PL" sz="2000" b="1" dirty="0" smtClean="0"/>
              <a:t>wyceny usług ekosystemowych </a:t>
            </a:r>
            <a:r>
              <a:rPr lang="pl-PL" sz="2000" dirty="0" smtClean="0"/>
              <a:t>świadczonych przez drzewa w ciągu roku dla mieszkanek i mieszkańców Łodzi,</a:t>
            </a:r>
          </a:p>
          <a:p>
            <a:pPr lvl="0"/>
            <a:r>
              <a:rPr lang="pl-PL" sz="2000" b="1" dirty="0" smtClean="0"/>
              <a:t>angażowanie mieszkanek i mieszkańców </a:t>
            </a:r>
            <a:r>
              <a:rPr lang="pl-PL" sz="2000" dirty="0" smtClean="0"/>
              <a:t>do działań na rzecz przyrody miejskiej Łodzi - ten efekt jest nie do osiągnięcia metodami </a:t>
            </a:r>
            <a:r>
              <a:rPr lang="pl-PL" sz="2000" dirty="0" err="1" smtClean="0"/>
              <a:t>skanningu</a:t>
            </a:r>
            <a:r>
              <a:rPr lang="pl-PL" sz="2000" dirty="0" smtClean="0"/>
              <a:t> i automatyzacji,</a:t>
            </a:r>
          </a:p>
          <a:p>
            <a:pPr>
              <a:buFont typeface="Wingdings" panose="05000000000000000000" pitchFamily="2" charset="2"/>
              <a:buChar char="ü"/>
            </a:pPr>
            <a:endParaRPr lang="pl-PL" sz="2000" dirty="0" smtClean="0"/>
          </a:p>
          <a:p>
            <a:pPr>
              <a:buFont typeface="Wingdings" panose="05000000000000000000" pitchFamily="2" charset="2"/>
              <a:buChar char="ü"/>
            </a:pPr>
            <a:r>
              <a:rPr lang="pl-PL" sz="2000" dirty="0" smtClean="0"/>
              <a:t> możliwość porównywania </a:t>
            </a:r>
            <a:r>
              <a:rPr lang="pl-PL" sz="2000" b="1" dirty="0" smtClean="0"/>
              <a:t>przyrostów drzew</a:t>
            </a:r>
            <a:r>
              <a:rPr lang="pl-PL" sz="2000" dirty="0" smtClean="0"/>
              <a:t>,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pl-PL" sz="2000" dirty="0" smtClean="0"/>
              <a:t> możliwość wskazywania gatunków drzew dobrze lub źle </a:t>
            </a:r>
            <a:r>
              <a:rPr lang="pl-PL" sz="2000" b="1" dirty="0" smtClean="0"/>
              <a:t>adaptujących się </a:t>
            </a:r>
            <a:r>
              <a:rPr lang="pl-PL" sz="2000" dirty="0" smtClean="0"/>
              <a:t>do warunków miejskich w Łodzi,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pl-PL" sz="2000" dirty="0" smtClean="0"/>
              <a:t> możliwość wskazywania </a:t>
            </a:r>
            <a:r>
              <a:rPr lang="pl-PL" sz="2000" b="1" dirty="0" smtClean="0"/>
              <a:t>priorytetowych obszarów </a:t>
            </a:r>
            <a:r>
              <a:rPr lang="pl-PL" sz="2000" dirty="0" smtClean="0"/>
              <a:t>miasta do planowanych nasadzeń.</a:t>
            </a:r>
          </a:p>
        </p:txBody>
      </p:sp>
      <p:sp>
        <p:nvSpPr>
          <p:cNvPr id="4" name="pole tekstowe 3"/>
          <p:cNvSpPr txBox="1"/>
          <p:nvPr/>
        </p:nvSpPr>
        <p:spPr>
          <a:xfrm rot="16200000">
            <a:off x="-199705" y="2654334"/>
            <a:ext cx="16601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 smtClean="0"/>
              <a:t>NA BIEŻĄCO</a:t>
            </a:r>
            <a:endParaRPr lang="pl-PL" b="1" dirty="0"/>
          </a:p>
        </p:txBody>
      </p:sp>
      <p:sp>
        <p:nvSpPr>
          <p:cNvPr id="5" name="pole tekstowe 4"/>
          <p:cNvSpPr txBox="1"/>
          <p:nvPr/>
        </p:nvSpPr>
        <p:spPr>
          <a:xfrm rot="16200000">
            <a:off x="-339434" y="4664475"/>
            <a:ext cx="19673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 smtClean="0"/>
              <a:t>W DŁUŻSZEJ PERSPEKTYWIE</a:t>
            </a:r>
            <a:endParaRPr lang="pl-PL" b="1" dirty="0"/>
          </a:p>
        </p:txBody>
      </p:sp>
    </p:spTree>
    <p:extLst>
      <p:ext uri="{BB962C8B-B14F-4D97-AF65-F5344CB8AC3E}">
        <p14:creationId xmlns:p14="http://schemas.microsoft.com/office/powerpoint/2010/main" val="2225894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A7FDEC1-8C37-40A9-867F-A305AAC845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700" y="247651"/>
            <a:ext cx="11925300" cy="714373"/>
          </a:xfrm>
        </p:spPr>
        <p:txBody>
          <a:bodyPr>
            <a:normAutofit/>
          </a:bodyPr>
          <a:lstStyle/>
          <a:p>
            <a:r>
              <a:rPr lang="pl-PL" sz="3600" dirty="0">
                <a:solidFill>
                  <a:schemeClr val="accent1"/>
                </a:solidFill>
              </a:rPr>
              <a:t>    Mapa Drzew Łodzi – </a:t>
            </a:r>
            <a:r>
              <a:rPr lang="pl-PL" sz="3600" dirty="0" smtClean="0">
                <a:solidFill>
                  <a:schemeClr val="accent1"/>
                </a:solidFill>
              </a:rPr>
              <a:t>edukacja i rozwój</a:t>
            </a:r>
            <a:endParaRPr lang="pl-PL" sz="3600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EC86D110-487F-4C27-ADED-D5B7F9271C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4909" y="5957454"/>
            <a:ext cx="10806546" cy="900546"/>
          </a:xfrm>
        </p:spPr>
        <p:txBody>
          <a:bodyPr>
            <a:normAutofit/>
          </a:bodyPr>
          <a:lstStyle/>
          <a:p>
            <a:pPr marL="0" indent="0">
              <a:lnSpc>
                <a:spcPct val="120000"/>
              </a:lnSpc>
              <a:spcAft>
                <a:spcPts val="600"/>
              </a:spcAft>
              <a:buClr>
                <a:srgbClr val="00B050"/>
              </a:buClr>
              <a:buNone/>
            </a:pPr>
            <a:r>
              <a:rPr lang="pl-PL" sz="2000" dirty="0" smtClean="0">
                <a:latin typeface="Montserrat"/>
              </a:rPr>
              <a:t>Zaangażowanie, integracja i rozwój wiedzy dendrologicznej mieszkanek i mieszkańców Łodzi to najważniejsza korzyść z funkcjonowania Mapy Drzew Łodzi. </a:t>
            </a:r>
            <a:endParaRPr lang="pl-PL" sz="8000" dirty="0">
              <a:latin typeface="Montserrat"/>
            </a:endParaRPr>
          </a:p>
        </p:txBody>
      </p:sp>
      <p:pic>
        <p:nvPicPr>
          <p:cNvPr id="5" name="Picture 2" descr="Może być zdjęciem przedstawiającym 2 osoby, drzewo i przyroda">
            <a:extLst>
              <a:ext uri="{FF2B5EF4-FFF2-40B4-BE49-F238E27FC236}">
                <a16:creationId xmlns:a16="http://schemas.microsoft.com/office/drawing/2014/main" id="{1C2B0A37-BF97-4F8E-B5B0-5EEDF65861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2036" y="1841464"/>
            <a:ext cx="5347855" cy="4010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Symbol zastępczy zawartości 4">
            <a:extLst>
              <a:ext uri="{FF2B5EF4-FFF2-40B4-BE49-F238E27FC236}">
                <a16:creationId xmlns:a16="http://schemas.microsoft.com/office/drawing/2014/main" id="{975FF3D8-F378-41E7-9243-A9B9C122EBF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092" y="1828799"/>
            <a:ext cx="5320144" cy="3990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42116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53156A8-AA10-2551-26F9-864B460DCC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9338" y="0"/>
            <a:ext cx="11495314" cy="1325563"/>
          </a:xfrm>
        </p:spPr>
        <p:txBody>
          <a:bodyPr>
            <a:normAutofit/>
          </a:bodyPr>
          <a:lstStyle/>
          <a:p>
            <a:r>
              <a:rPr lang="pl-PL" sz="3600" dirty="0" smtClean="0">
                <a:solidFill>
                  <a:schemeClr val="accent1"/>
                </a:solidFill>
              </a:rPr>
              <a:t>Mapa Drzew Łodzi – plan rozwoju</a:t>
            </a:r>
            <a:endParaRPr lang="pl-PL" sz="3600" dirty="0">
              <a:solidFill>
                <a:schemeClr val="accent1"/>
              </a:solidFill>
            </a:endParaRPr>
          </a:p>
        </p:txBody>
      </p:sp>
      <p:pic>
        <p:nvPicPr>
          <p:cNvPr id="5" name="Picture 2" descr="C:\Users\Sziwa\Desktop\20220602_17171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9338" y="1088571"/>
            <a:ext cx="3171825" cy="5638800"/>
          </a:xfrm>
          <a:prstGeom prst="rect">
            <a:avLst/>
          </a:prstGeom>
          <a:noFill/>
        </p:spPr>
      </p:pic>
      <p:sp>
        <p:nvSpPr>
          <p:cNvPr id="3" name="Prostokąt 2"/>
          <p:cNvSpPr/>
          <p:nvPr/>
        </p:nvSpPr>
        <p:spPr>
          <a:xfrm>
            <a:off x="3721097" y="1731818"/>
            <a:ext cx="7503621" cy="43088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  <a:buClr>
                <a:srgbClr val="00B050"/>
              </a:buClr>
              <a:buFont typeface="Wingdings" pitchFamily="2" charset="2"/>
              <a:buChar char="ü"/>
            </a:pPr>
            <a:r>
              <a:rPr lang="pl-PL" dirty="0"/>
              <a:t> </a:t>
            </a:r>
            <a:r>
              <a:rPr lang="pl-PL" dirty="0" smtClean="0"/>
              <a:t>  </a:t>
            </a:r>
            <a:r>
              <a:rPr lang="pl-PL" sz="2400" dirty="0" smtClean="0">
                <a:latin typeface="Montserrat"/>
              </a:rPr>
              <a:t>Dodanie </a:t>
            </a:r>
            <a:r>
              <a:rPr lang="pl-PL" sz="2400" b="1" dirty="0" smtClean="0">
                <a:latin typeface="Montserrat"/>
              </a:rPr>
              <a:t>modułu wyceny </a:t>
            </a:r>
            <a:r>
              <a:rPr lang="pl-PL" sz="2400" dirty="0" smtClean="0">
                <a:latin typeface="Montserrat"/>
              </a:rPr>
              <a:t>usług ekosystemów (już na jesieni 2023 roku)</a:t>
            </a:r>
          </a:p>
          <a:p>
            <a:pPr>
              <a:spcAft>
                <a:spcPts val="600"/>
              </a:spcAft>
              <a:buClr>
                <a:srgbClr val="00B050"/>
              </a:buClr>
              <a:buFont typeface="Wingdings" pitchFamily="2" charset="2"/>
              <a:buChar char="ü"/>
            </a:pPr>
            <a:r>
              <a:rPr lang="pl-PL" sz="2400" dirty="0" smtClean="0">
                <a:latin typeface="Montserrat"/>
              </a:rPr>
              <a:t> Zmapowanie </a:t>
            </a:r>
            <a:r>
              <a:rPr lang="pl-PL" sz="2400" b="1" dirty="0">
                <a:latin typeface="Montserrat"/>
              </a:rPr>
              <a:t>wszystkich</a:t>
            </a:r>
            <a:r>
              <a:rPr lang="pl-PL" sz="2400" dirty="0">
                <a:latin typeface="Montserrat"/>
              </a:rPr>
              <a:t> drzew przyulicznych Łodzi, ok. 100 tys</a:t>
            </a:r>
            <a:r>
              <a:rPr lang="pl-PL" sz="2400" dirty="0" smtClean="0">
                <a:latin typeface="Montserrat"/>
              </a:rPr>
              <a:t>. (do końca 2025 roku)</a:t>
            </a:r>
            <a:endParaRPr lang="pl-PL" sz="2400" dirty="0">
              <a:latin typeface="Montserrat"/>
            </a:endParaRPr>
          </a:p>
          <a:p>
            <a:pPr>
              <a:buClr>
                <a:srgbClr val="00B050"/>
              </a:buClr>
              <a:buFont typeface="Wingdings" pitchFamily="2" charset="2"/>
              <a:buChar char="ü"/>
            </a:pPr>
            <a:r>
              <a:rPr lang="pl-PL" sz="2400" dirty="0">
                <a:latin typeface="Montserrat"/>
              </a:rPr>
              <a:t> </a:t>
            </a:r>
            <a:r>
              <a:rPr lang="pl-PL" sz="2400" dirty="0" smtClean="0">
                <a:latin typeface="Montserrat"/>
              </a:rPr>
              <a:t>Rozwój możliwości analizy i agregacji danych </a:t>
            </a:r>
          </a:p>
          <a:p>
            <a:pPr>
              <a:buClr>
                <a:srgbClr val="00B050"/>
              </a:buClr>
            </a:pPr>
            <a:r>
              <a:rPr lang="pl-PL" sz="2400" dirty="0" smtClean="0">
                <a:latin typeface="Montserrat"/>
              </a:rPr>
              <a:t>    – „</a:t>
            </a:r>
            <a:r>
              <a:rPr lang="pl-PL" sz="2400" b="1" dirty="0" smtClean="0">
                <a:latin typeface="Montserrat"/>
              </a:rPr>
              <a:t>panel analityczny</a:t>
            </a:r>
            <a:r>
              <a:rPr lang="pl-PL" sz="2400" dirty="0" smtClean="0">
                <a:latin typeface="Montserrat"/>
              </a:rPr>
              <a:t>”</a:t>
            </a:r>
          </a:p>
          <a:p>
            <a:pPr>
              <a:buClr>
                <a:srgbClr val="00B050"/>
              </a:buClr>
              <a:buFont typeface="Wingdings" pitchFamily="2" charset="2"/>
              <a:buChar char="ü"/>
            </a:pPr>
            <a:r>
              <a:rPr lang="pl-PL" sz="2400" dirty="0" smtClean="0">
                <a:latin typeface="Montserrat"/>
              </a:rPr>
              <a:t> Ścisła współpraca z publicznym zarządcą zieleni – „Zgłoś drzewo”, wymiana danych</a:t>
            </a:r>
          </a:p>
          <a:p>
            <a:pPr>
              <a:buClr>
                <a:srgbClr val="00B050"/>
              </a:buClr>
              <a:buFont typeface="Wingdings" pitchFamily="2" charset="2"/>
              <a:buChar char="ü"/>
            </a:pPr>
            <a:r>
              <a:rPr lang="pl-PL" sz="2400" dirty="0" smtClean="0">
                <a:latin typeface="Montserrat"/>
              </a:rPr>
              <a:t> Wydawanie przewodników po konkretnych ulicach, kwartałach, osiedlach z proponowanymi trasami spacerów</a:t>
            </a:r>
            <a:endParaRPr lang="pl-PL" sz="2400" dirty="0">
              <a:latin typeface="Montserrat"/>
            </a:endParaRPr>
          </a:p>
        </p:txBody>
      </p:sp>
    </p:spTree>
    <p:extLst>
      <p:ext uri="{BB962C8B-B14F-4D97-AF65-F5344CB8AC3E}">
        <p14:creationId xmlns:p14="http://schemas.microsoft.com/office/powerpoint/2010/main" val="926352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53156A8-AA10-2551-26F9-864B460DCC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9338" y="0"/>
            <a:ext cx="11495314" cy="1325563"/>
          </a:xfrm>
        </p:spPr>
        <p:txBody>
          <a:bodyPr>
            <a:normAutofit/>
          </a:bodyPr>
          <a:lstStyle/>
          <a:p>
            <a:r>
              <a:rPr lang="pl-PL" sz="3600" dirty="0" smtClean="0">
                <a:solidFill>
                  <a:schemeClr val="accent1"/>
                </a:solidFill>
              </a:rPr>
              <a:t>MDŁ – Internetową Mapą Roku 2021 / 2022</a:t>
            </a:r>
            <a:endParaRPr lang="pl-PL" sz="3600" dirty="0">
              <a:solidFill>
                <a:schemeClr val="accent1"/>
              </a:solidFill>
            </a:endParaRPr>
          </a:p>
        </p:txBody>
      </p:sp>
      <p:sp>
        <p:nvSpPr>
          <p:cNvPr id="3" name="Prostokąt 2"/>
          <p:cNvSpPr/>
          <p:nvPr/>
        </p:nvSpPr>
        <p:spPr>
          <a:xfrm>
            <a:off x="4451205" y="1725769"/>
            <a:ext cx="6982124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  <a:buClr>
                <a:srgbClr val="00B050"/>
              </a:buClr>
            </a:pPr>
            <a:r>
              <a:rPr lang="pl-PL" sz="2000" dirty="0" smtClean="0">
                <a:latin typeface="Montserrat" panose="00000500000000000000" pitchFamily="2" charset="-18"/>
              </a:rPr>
              <a:t>W październiku 2022 roku Stowarzyszenie Kartografów Polskich przyznało doroczne nagrody w konkursie na </a:t>
            </a:r>
            <a:r>
              <a:rPr lang="pl-PL" sz="2000" b="1" dirty="0" smtClean="0">
                <a:latin typeface="Montserrat" panose="00000500000000000000" pitchFamily="2" charset="-18"/>
              </a:rPr>
              <a:t>INTERNETOWĄ MAPĘ ROKU 2021 / 2022</a:t>
            </a:r>
          </a:p>
          <a:p>
            <a:pPr>
              <a:spcAft>
                <a:spcPts val="600"/>
              </a:spcAft>
              <a:buClr>
                <a:srgbClr val="00B050"/>
              </a:buClr>
            </a:pPr>
            <a:endParaRPr lang="pl-PL" sz="2000" dirty="0" smtClean="0">
              <a:latin typeface="Montserrat" panose="00000500000000000000" pitchFamily="2" charset="-18"/>
            </a:endParaRPr>
          </a:p>
          <a:p>
            <a:pPr>
              <a:buClr>
                <a:srgbClr val="00B050"/>
              </a:buClr>
            </a:pPr>
            <a:r>
              <a:rPr lang="pl-PL" sz="2000" dirty="0" smtClean="0">
                <a:latin typeface="Montserrat" panose="00000500000000000000" pitchFamily="2" charset="-18"/>
              </a:rPr>
              <a:t>MAPA DRZEW ŁODZI zdobyła </a:t>
            </a:r>
            <a:r>
              <a:rPr lang="pl-PL" sz="2000" b="1" dirty="0" smtClean="0">
                <a:latin typeface="Montserrat" panose="00000500000000000000" pitchFamily="2" charset="-18"/>
              </a:rPr>
              <a:t>1 nagrodę </a:t>
            </a:r>
          </a:p>
          <a:p>
            <a:pPr>
              <a:buClr>
                <a:srgbClr val="00B050"/>
              </a:buClr>
            </a:pPr>
            <a:r>
              <a:rPr lang="pl-PL" sz="2000" dirty="0" smtClean="0">
                <a:latin typeface="Montserrat" panose="00000500000000000000" pitchFamily="2" charset="-18"/>
              </a:rPr>
              <a:t>„za praktyczne zastosowania oraz funkcje </a:t>
            </a:r>
            <a:r>
              <a:rPr lang="pl-PL" sz="2000" dirty="0" err="1" smtClean="0">
                <a:latin typeface="Montserrat" panose="00000500000000000000" pitchFamily="2" charset="-18"/>
              </a:rPr>
              <a:t>społecznościowe</a:t>
            </a:r>
            <a:r>
              <a:rPr lang="pl-PL" sz="2000" dirty="0" smtClean="0">
                <a:latin typeface="Montserrat" panose="00000500000000000000" pitchFamily="2" charset="-18"/>
              </a:rPr>
              <a:t>”.</a:t>
            </a:r>
          </a:p>
          <a:p>
            <a:pPr>
              <a:spcAft>
                <a:spcPts val="600"/>
              </a:spcAft>
              <a:buClr>
                <a:srgbClr val="00B050"/>
              </a:buClr>
            </a:pPr>
            <a:endParaRPr lang="pl-PL" sz="2000" dirty="0" smtClean="0">
              <a:latin typeface="Montserrat" panose="00000500000000000000" pitchFamily="2" charset="-18"/>
            </a:endParaRPr>
          </a:p>
          <a:p>
            <a:pPr>
              <a:spcAft>
                <a:spcPts val="600"/>
              </a:spcAft>
              <a:buClr>
                <a:srgbClr val="00B050"/>
              </a:buClr>
            </a:pPr>
            <a:r>
              <a:rPr lang="pl-PL" sz="2000" dirty="0" smtClean="0">
                <a:latin typeface="Montserrat" panose="00000500000000000000" pitchFamily="2" charset="-18"/>
              </a:rPr>
              <a:t>Nagrodę odebrali Michał </a:t>
            </a:r>
            <a:r>
              <a:rPr lang="pl-PL" sz="2000" dirty="0" err="1" smtClean="0">
                <a:latin typeface="Montserrat" panose="00000500000000000000" pitchFamily="2" charset="-18"/>
              </a:rPr>
              <a:t>Brodowicz</a:t>
            </a:r>
            <a:r>
              <a:rPr lang="pl-PL" sz="2000" dirty="0" smtClean="0">
                <a:latin typeface="Montserrat" panose="00000500000000000000" pitchFamily="2" charset="-18"/>
              </a:rPr>
              <a:t> i Maciej Marczewski ze </a:t>
            </a:r>
            <a:r>
              <a:rPr lang="pl-PL" sz="2000" b="1" dirty="0" smtClean="0">
                <a:latin typeface="Montserrat" panose="00000500000000000000" pitchFamily="2" charset="-18"/>
              </a:rPr>
              <a:t>Studia Analiz Przestrzennych PLAN B </a:t>
            </a:r>
            <a:r>
              <a:rPr lang="pl-PL" sz="2000" dirty="0" smtClean="0">
                <a:latin typeface="Montserrat" panose="00000500000000000000" pitchFamily="2" charset="-18"/>
              </a:rPr>
              <a:t>– twórcy aplikacji.</a:t>
            </a:r>
          </a:p>
          <a:p>
            <a:pPr>
              <a:spcAft>
                <a:spcPts val="600"/>
              </a:spcAft>
              <a:buClr>
                <a:srgbClr val="00B050"/>
              </a:buClr>
              <a:buFont typeface="Wingdings" pitchFamily="2" charset="2"/>
              <a:buChar char="ü"/>
            </a:pPr>
            <a:endParaRPr lang="pl-PL" sz="2000" dirty="0" smtClean="0">
              <a:latin typeface="Montserrat" panose="00000500000000000000" pitchFamily="2" charset="-18"/>
            </a:endParaRPr>
          </a:p>
        </p:txBody>
      </p:sp>
      <p:pic>
        <p:nvPicPr>
          <p:cNvPr id="1026" name="Picture 2" descr="E:\Konferencje, teksty\2022.11.18 Konferencja PTCHD\Nagroda SKP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191491"/>
            <a:ext cx="4249882" cy="566650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926352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e tekstowe 3">
            <a:extLst>
              <a:ext uri="{FF2B5EF4-FFF2-40B4-BE49-F238E27FC236}">
                <a16:creationId xmlns:a16="http://schemas.microsoft.com/office/drawing/2014/main" id="{99ADD4C5-2A2D-F24D-E692-07F6F1E13DD2}"/>
              </a:ext>
            </a:extLst>
          </p:cNvPr>
          <p:cNvSpPr txBox="1"/>
          <p:nvPr/>
        </p:nvSpPr>
        <p:spPr>
          <a:xfrm>
            <a:off x="6191794" y="4248000"/>
            <a:ext cx="514187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pl-PL" sz="1800" b="1" dirty="0">
                <a:solidFill>
                  <a:schemeClr val="tx1"/>
                </a:solidFill>
                <a:latin typeface="Montserrat" pitchFamily="2" charset="-18"/>
              </a:rPr>
              <a:t>mapadrzewlodzi.pl</a:t>
            </a:r>
          </a:p>
          <a:p>
            <a:pPr algn="r"/>
            <a:r>
              <a:rPr lang="pl-PL" sz="1800" b="1" dirty="0" smtClean="0">
                <a:solidFill>
                  <a:schemeClr val="tx1"/>
                </a:solidFill>
                <a:latin typeface="Montserrat" pitchFamily="2" charset="-18"/>
                <a:hlinkClick r:id="rId2"/>
              </a:rPr>
              <a:t>kontakt@mapadrzewlodzi.pl</a:t>
            </a:r>
            <a:endParaRPr lang="pl-PL" sz="1800" b="1" dirty="0" smtClean="0">
              <a:solidFill>
                <a:schemeClr val="tx1"/>
              </a:solidFill>
              <a:latin typeface="Montserrat" pitchFamily="2" charset="-18"/>
            </a:endParaRPr>
          </a:p>
          <a:p>
            <a:pPr algn="r"/>
            <a:r>
              <a:rPr lang="pl-PL" b="1" dirty="0" smtClean="0">
                <a:latin typeface="Montserrat" pitchFamily="2" charset="-18"/>
                <a:hlinkClick r:id="rId3"/>
              </a:rPr>
              <a:t>biuro@spoleczniezaangazowani.</a:t>
            </a:r>
            <a:r>
              <a:rPr lang="pl-PL" b="1" dirty="0" smtClean="0">
                <a:latin typeface="Montserrat" pitchFamily="2" charset="-18"/>
              </a:rPr>
              <a:t>pl </a:t>
            </a:r>
            <a:endParaRPr lang="pl-PL" sz="1800" b="1" dirty="0">
              <a:solidFill>
                <a:schemeClr val="tx1"/>
              </a:solidFill>
              <a:latin typeface="Montserrat" pitchFamily="2" charset="-18"/>
            </a:endParaRP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7E4F6E3E-1F4A-4173-AC50-B09B35A34D20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1650"/>
            <a:ext cx="5854700" cy="5854700"/>
          </a:xfrm>
          <a:prstGeom prst="rect">
            <a:avLst/>
          </a:prstGeom>
        </p:spPr>
      </p:pic>
      <p:sp>
        <p:nvSpPr>
          <p:cNvPr id="6" name="pole tekstowe 5"/>
          <p:cNvSpPr txBox="1"/>
          <p:nvPr/>
        </p:nvSpPr>
        <p:spPr>
          <a:xfrm>
            <a:off x="5468984" y="1842656"/>
            <a:ext cx="60995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000" dirty="0" smtClean="0">
                <a:latin typeface="Montserrat"/>
              </a:rPr>
              <a:t>Dziękuję za uwagę</a:t>
            </a:r>
            <a:endParaRPr lang="pl-PL" sz="4000" dirty="0">
              <a:latin typeface="Montserrat"/>
            </a:endParaRPr>
          </a:p>
        </p:txBody>
      </p:sp>
    </p:spTree>
    <p:extLst>
      <p:ext uri="{BB962C8B-B14F-4D97-AF65-F5344CB8AC3E}">
        <p14:creationId xmlns:p14="http://schemas.microsoft.com/office/powerpoint/2010/main" val="7448556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53156A8-AA10-2551-26F9-864B460DCC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6320" y="0"/>
            <a:ext cx="10317480" cy="1325563"/>
          </a:xfrm>
        </p:spPr>
        <p:txBody>
          <a:bodyPr>
            <a:normAutofit/>
          </a:bodyPr>
          <a:lstStyle/>
          <a:p>
            <a:r>
              <a:rPr lang="pl-PL" sz="3600" dirty="0" smtClean="0">
                <a:solidFill>
                  <a:schemeClr val="accent1"/>
                </a:solidFill>
              </a:rPr>
              <a:t>Plan prezentacji</a:t>
            </a:r>
            <a:endParaRPr lang="pl-PL" sz="3600" dirty="0">
              <a:solidFill>
                <a:schemeClr val="accent1"/>
              </a:solidFill>
            </a:endParaRPr>
          </a:p>
        </p:txBody>
      </p:sp>
      <p:sp>
        <p:nvSpPr>
          <p:cNvPr id="15" name="Symbol zastępczy zawartości 14"/>
          <p:cNvSpPr>
            <a:spLocks noGrp="1"/>
          </p:cNvSpPr>
          <p:nvPr>
            <p:ph idx="1"/>
          </p:nvPr>
        </p:nvSpPr>
        <p:spPr>
          <a:xfrm>
            <a:off x="6691744" y="1496291"/>
            <a:ext cx="4592783" cy="4059381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  <a:buNone/>
            </a:pPr>
            <a:r>
              <a:rPr lang="pl-PL" dirty="0" smtClean="0"/>
              <a:t>	</a:t>
            </a:r>
            <a:endParaRPr lang="pl-PL" sz="2000" dirty="0" smtClean="0"/>
          </a:p>
          <a:p>
            <a:pPr marL="457200" indent="-457200">
              <a:spcBef>
                <a:spcPts val="0"/>
              </a:spcBef>
              <a:buFont typeface="+mj-lt"/>
              <a:buAutoNum type="arabicPeriod"/>
            </a:pPr>
            <a:r>
              <a:rPr lang="pl-PL" dirty="0" smtClean="0"/>
              <a:t>Mapa Drzew Łodzi – usługa społeczna</a:t>
            </a:r>
          </a:p>
          <a:p>
            <a:pPr marL="457200" indent="-457200">
              <a:spcBef>
                <a:spcPts val="0"/>
              </a:spcBef>
              <a:buFont typeface="+mj-lt"/>
              <a:buAutoNum type="arabicPeriod"/>
            </a:pPr>
            <a:endParaRPr lang="pl-PL" dirty="0" smtClean="0"/>
          </a:p>
          <a:p>
            <a:pPr marL="457200" indent="-457200">
              <a:spcBef>
                <a:spcPts val="0"/>
              </a:spcBef>
              <a:buFont typeface="+mj-lt"/>
              <a:buAutoNum type="arabicPeriod"/>
            </a:pPr>
            <a:r>
              <a:rPr lang="pl-PL" dirty="0" smtClean="0"/>
              <a:t>Jak powstają dane w Mapie Drzew Łodzi?</a:t>
            </a:r>
          </a:p>
          <a:p>
            <a:pPr marL="457200" indent="-457200">
              <a:spcBef>
                <a:spcPts val="0"/>
              </a:spcBef>
              <a:buFont typeface="+mj-lt"/>
              <a:buAutoNum type="arabicPeriod"/>
            </a:pPr>
            <a:endParaRPr lang="pl-PL" dirty="0"/>
          </a:p>
          <a:p>
            <a:pPr marL="457200" indent="-457200">
              <a:spcBef>
                <a:spcPts val="0"/>
              </a:spcBef>
              <a:buFont typeface="+mj-lt"/>
              <a:buAutoNum type="arabicPeriod"/>
            </a:pPr>
            <a:r>
              <a:rPr lang="pl-PL" dirty="0" smtClean="0"/>
              <a:t>Jak opracowujemy dane na temat drzew?</a:t>
            </a:r>
          </a:p>
          <a:p>
            <a:pPr marL="457200" indent="-457200">
              <a:spcBef>
                <a:spcPts val="0"/>
              </a:spcBef>
              <a:buFont typeface="+mj-lt"/>
              <a:buAutoNum type="arabicPeriod"/>
            </a:pPr>
            <a:endParaRPr lang="pl-PL" dirty="0" smtClean="0"/>
          </a:p>
          <a:p>
            <a:pPr marL="457200" indent="-457200">
              <a:spcBef>
                <a:spcPts val="0"/>
              </a:spcBef>
              <a:buFont typeface="+mj-lt"/>
              <a:buAutoNum type="arabicPeriod"/>
            </a:pPr>
            <a:r>
              <a:rPr lang="pl-PL" dirty="0" smtClean="0"/>
              <a:t>Co wynika z Mapy Drzew Łodzi?</a:t>
            </a:r>
          </a:p>
          <a:p>
            <a:pPr marL="457200" indent="-457200">
              <a:spcBef>
                <a:spcPts val="0"/>
              </a:spcBef>
              <a:buNone/>
            </a:pPr>
            <a:endParaRPr lang="pl-PL" sz="2000" dirty="0" smtClean="0"/>
          </a:p>
        </p:txBody>
      </p:sp>
      <p:pic>
        <p:nvPicPr>
          <p:cNvPr id="4" name="Symbol zastępczy zawartości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110" y="1856508"/>
            <a:ext cx="6350544" cy="3412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5894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53156A8-AA10-2551-26F9-864B460DCC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8145" y="0"/>
            <a:ext cx="10605655" cy="1325563"/>
          </a:xfrm>
        </p:spPr>
        <p:txBody>
          <a:bodyPr>
            <a:normAutofit/>
          </a:bodyPr>
          <a:lstStyle/>
          <a:p>
            <a:r>
              <a:rPr lang="pl-PL" sz="3600" dirty="0" smtClean="0">
                <a:solidFill>
                  <a:schemeClr val="accent1"/>
                </a:solidFill>
              </a:rPr>
              <a:t>MDŁ – od wolontariatu do unikalnych danych</a:t>
            </a:r>
            <a:endParaRPr lang="pl-PL" sz="3600" dirty="0">
              <a:solidFill>
                <a:schemeClr val="accent1"/>
              </a:solidFill>
            </a:endParaRPr>
          </a:p>
        </p:txBody>
      </p:sp>
      <p:sp>
        <p:nvSpPr>
          <p:cNvPr id="15" name="Symbol zastępczy zawartości 14"/>
          <p:cNvSpPr>
            <a:spLocks noGrp="1"/>
          </p:cNvSpPr>
          <p:nvPr>
            <p:ph idx="1"/>
          </p:nvPr>
        </p:nvSpPr>
        <p:spPr>
          <a:xfrm>
            <a:off x="487680" y="1454727"/>
            <a:ext cx="10796848" cy="5151727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pl-PL" dirty="0" smtClean="0"/>
              <a:t>	</a:t>
            </a:r>
            <a:r>
              <a:rPr lang="pl-PL" sz="2000" b="1" dirty="0" smtClean="0"/>
              <a:t>Mapa Drzew Łodzi:  </a:t>
            </a:r>
            <a:endParaRPr lang="pl-PL" sz="2000" dirty="0" smtClean="0"/>
          </a:p>
          <a:p>
            <a:pPr lvl="0"/>
            <a:r>
              <a:rPr lang="pl-PL" sz="2000" dirty="0" smtClean="0"/>
              <a:t>tworzona </a:t>
            </a:r>
            <a:r>
              <a:rPr lang="pl-PL" sz="2000" b="1" dirty="0" smtClean="0"/>
              <a:t>partycypacyjnie</a:t>
            </a:r>
            <a:r>
              <a:rPr lang="pl-PL" sz="2000" dirty="0" smtClean="0"/>
              <a:t> (oddolnie, </a:t>
            </a:r>
            <a:r>
              <a:rPr lang="pl-PL" sz="2000" dirty="0" err="1" smtClean="0"/>
              <a:t>wolontariacko</a:t>
            </a:r>
            <a:r>
              <a:rPr lang="pl-PL" sz="2000" dirty="0" smtClean="0"/>
              <a:t>) -&gt; unikalny zbiór danych udostępniany mieszkankom i mieszkańcom (pierwszy od czasów II WŚ)</a:t>
            </a:r>
          </a:p>
          <a:p>
            <a:pPr lvl="0"/>
            <a:r>
              <a:rPr lang="pl-PL" sz="2000" dirty="0" smtClean="0"/>
              <a:t>zbiera dane (aktualnie) na </a:t>
            </a:r>
            <a:r>
              <a:rPr lang="pl-PL" sz="2000" dirty="0" smtClean="0"/>
              <a:t>temat ponad </a:t>
            </a:r>
            <a:r>
              <a:rPr lang="pl-PL" sz="2000" b="1" dirty="0" smtClean="0"/>
              <a:t>32.000 drzew </a:t>
            </a:r>
            <a:r>
              <a:rPr lang="pl-PL" sz="2000" dirty="0" smtClean="0"/>
              <a:t>(od kwietnia 2023)</a:t>
            </a:r>
            <a:endParaRPr lang="pl-PL" sz="2000" b="1" dirty="0" smtClean="0"/>
          </a:p>
          <a:p>
            <a:pPr lvl="0"/>
            <a:r>
              <a:rPr lang="pl-PL" sz="2000" b="1" dirty="0" smtClean="0"/>
              <a:t>zespół</a:t>
            </a:r>
            <a:r>
              <a:rPr lang="pl-PL" sz="2000" dirty="0" smtClean="0"/>
              <a:t> tworzą: specjalistka ds.. dendrologii, specjaliści </a:t>
            </a:r>
            <a:r>
              <a:rPr lang="pl-PL" sz="2000" dirty="0" err="1" smtClean="0"/>
              <a:t>geoinformatycy</a:t>
            </a:r>
            <a:r>
              <a:rPr lang="pl-PL" sz="2000" dirty="0" smtClean="0"/>
              <a:t>, graficzka, koordynator / </a:t>
            </a:r>
            <a:r>
              <a:rPr lang="pl-PL" sz="2000" dirty="0" err="1" smtClean="0"/>
              <a:t>fundraiser</a:t>
            </a:r>
            <a:r>
              <a:rPr lang="pl-PL" sz="2000" dirty="0" smtClean="0"/>
              <a:t> + najaktywniejsze osoby inwentaryzujące</a:t>
            </a:r>
          </a:p>
          <a:p>
            <a:pPr marL="457200" indent="-457200">
              <a:spcBef>
                <a:spcPts val="0"/>
              </a:spcBef>
              <a:buFont typeface="+mj-lt"/>
              <a:buAutoNum type="arabicPeriod"/>
            </a:pPr>
            <a:endParaRPr lang="pl-PL" sz="2000" dirty="0" smtClean="0"/>
          </a:p>
          <a:p>
            <a:pPr marL="0" indent="0">
              <a:spcBef>
                <a:spcPts val="0"/>
              </a:spcBef>
              <a:buNone/>
            </a:pPr>
            <a:endParaRPr lang="pl-PL" sz="2000" dirty="0" smtClean="0"/>
          </a:p>
          <a:p>
            <a:pPr marL="0" indent="0">
              <a:spcBef>
                <a:spcPts val="0"/>
              </a:spcBef>
              <a:buNone/>
            </a:pPr>
            <a:endParaRPr lang="pl-PL" sz="2000" dirty="0">
              <a:solidFill>
                <a:schemeClr val="accent1"/>
              </a:solidFill>
            </a:endParaRPr>
          </a:p>
          <a:p>
            <a:endParaRPr lang="pl-PL" dirty="0"/>
          </a:p>
        </p:txBody>
      </p:sp>
      <p:pic>
        <p:nvPicPr>
          <p:cNvPr id="4" name="Picture 9" descr="C:\Users\Sziwa\Desktop\SSZ\03 Loga, materiały promocyjne\2020 nowe logo SSZ\AAA Marta logo\stopka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429328"/>
            <a:ext cx="2831181" cy="719224"/>
          </a:xfrm>
          <a:prstGeom prst="rect">
            <a:avLst/>
          </a:prstGeom>
          <a:noFill/>
        </p:spPr>
      </p:pic>
      <p:pic>
        <p:nvPicPr>
          <p:cNvPr id="5" name="Picture 4" descr="C:\Users\Sziwa\Desktop\Mapa Drzew Łodzi\Logo\logo Zielnik Lodzki_Obszar roboczy 1@4x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81746" y="4236927"/>
            <a:ext cx="2721362" cy="1164259"/>
          </a:xfrm>
          <a:prstGeom prst="rect">
            <a:avLst/>
          </a:prstGeom>
          <a:noFill/>
        </p:spPr>
      </p:pic>
      <p:pic>
        <p:nvPicPr>
          <p:cNvPr id="6" name="Picture 5" descr="C:\Users\Sziwa\Desktop\Mapa Drzew Łodzi\Logo\logo_planB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211872"/>
            <a:ext cx="2787137" cy="1646128"/>
          </a:xfrm>
          <a:prstGeom prst="rect">
            <a:avLst/>
          </a:prstGeom>
          <a:noFill/>
        </p:spPr>
      </p:pic>
      <p:pic>
        <p:nvPicPr>
          <p:cNvPr id="7" name="Picture 6" descr="C:\Users\Sziwa\Desktop\Mapa Drzew Łodzi\Logo\Justyna Zajaczkowska_logo_Obszar roboczy 1 kopia 5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770909" y="5201268"/>
            <a:ext cx="2831181" cy="1656732"/>
          </a:xfrm>
          <a:prstGeom prst="rect">
            <a:avLst/>
          </a:prstGeom>
          <a:noFill/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8788" y="4045528"/>
            <a:ext cx="6386231" cy="2549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5894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53156A8-AA10-2551-26F9-864B460DCC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2727" y="318654"/>
            <a:ext cx="10661073" cy="1524000"/>
          </a:xfrm>
        </p:spPr>
        <p:txBody>
          <a:bodyPr>
            <a:normAutofit/>
          </a:bodyPr>
          <a:lstStyle/>
          <a:p>
            <a:r>
              <a:rPr lang="pl-PL" sz="3600" dirty="0" smtClean="0">
                <a:solidFill>
                  <a:schemeClr val="accent1"/>
                </a:solidFill>
              </a:rPr>
              <a:t>Inspiracja – NYC Street </a:t>
            </a:r>
            <a:r>
              <a:rPr lang="pl-PL" sz="3600" dirty="0" err="1" smtClean="0">
                <a:solidFill>
                  <a:schemeClr val="accent1"/>
                </a:solidFill>
              </a:rPr>
              <a:t>Tree</a:t>
            </a:r>
            <a:r>
              <a:rPr lang="pl-PL" sz="3600" dirty="0" smtClean="0">
                <a:solidFill>
                  <a:schemeClr val="accent1"/>
                </a:solidFill>
              </a:rPr>
              <a:t> Map</a:t>
            </a:r>
            <a:br>
              <a:rPr lang="pl-PL" sz="3600" dirty="0" smtClean="0">
                <a:solidFill>
                  <a:schemeClr val="accent1"/>
                </a:solidFill>
              </a:rPr>
            </a:br>
            <a:r>
              <a:rPr lang="pl-PL" sz="3600" dirty="0" smtClean="0">
                <a:solidFill>
                  <a:schemeClr val="accent1"/>
                </a:solidFill>
              </a:rPr>
              <a:t/>
            </a:r>
            <a:br>
              <a:rPr lang="pl-PL" sz="3600" dirty="0" smtClean="0">
                <a:solidFill>
                  <a:schemeClr val="accent1"/>
                </a:solidFill>
              </a:rPr>
            </a:br>
            <a:r>
              <a:rPr lang="pl-PL" sz="2400" dirty="0" smtClean="0">
                <a:solidFill>
                  <a:schemeClr val="accent1"/>
                </a:solidFill>
                <a:hlinkClick r:id="rId2"/>
              </a:rPr>
              <a:t>https://</a:t>
            </a:r>
            <a:r>
              <a:rPr lang="pl-PL" sz="2400" dirty="0" err="1" smtClean="0">
                <a:solidFill>
                  <a:schemeClr val="accent1"/>
                </a:solidFill>
                <a:hlinkClick r:id="rId2"/>
              </a:rPr>
              <a:t>tree-map.nycgovparks.org</a:t>
            </a:r>
            <a:r>
              <a:rPr lang="pl-PL" sz="2400" dirty="0" smtClean="0">
                <a:solidFill>
                  <a:schemeClr val="accent1"/>
                </a:solidFill>
                <a:hlinkClick r:id="rId2"/>
              </a:rPr>
              <a:t>/</a:t>
            </a:r>
            <a:r>
              <a:rPr lang="pl-PL" sz="2400" dirty="0" smtClean="0">
                <a:solidFill>
                  <a:schemeClr val="accent1"/>
                </a:solidFill>
              </a:rPr>
              <a:t> </a:t>
            </a:r>
            <a:endParaRPr lang="pl-PL" sz="3600" dirty="0">
              <a:solidFill>
                <a:schemeClr val="accent1"/>
              </a:solidFill>
            </a:endParaRPr>
          </a:p>
        </p:txBody>
      </p:sp>
      <p:pic>
        <p:nvPicPr>
          <p:cNvPr id="6" name="Obraz 5" descr="Obraz zawierający mapa&#10;&#10;Opis wygenerowany automatycznie">
            <a:extLst>
              <a:ext uri="{FF2B5EF4-FFF2-40B4-BE49-F238E27FC236}">
                <a16:creationId xmlns:a16="http://schemas.microsoft.com/office/drawing/2014/main" id="{78757EB5-0E56-41EC-877F-5C340E62F0C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630" y="2184248"/>
            <a:ext cx="7138736" cy="3569368"/>
          </a:xfrm>
          <a:prstGeom prst="rect">
            <a:avLst/>
          </a:prstGeom>
        </p:spPr>
      </p:pic>
      <p:sp>
        <p:nvSpPr>
          <p:cNvPr id="7" name="Symbol zastępczy zawartości 2"/>
          <p:cNvSpPr>
            <a:spLocks noGrp="1"/>
          </p:cNvSpPr>
          <p:nvPr>
            <p:ph idx="1"/>
          </p:nvPr>
        </p:nvSpPr>
        <p:spPr>
          <a:xfrm>
            <a:off x="7280366" y="1782050"/>
            <a:ext cx="4143103" cy="5075950"/>
          </a:xfrm>
        </p:spPr>
        <p:txBody>
          <a:bodyPr>
            <a:normAutofit fontScale="85000" lnSpcReduction="10000"/>
          </a:bodyPr>
          <a:lstStyle/>
          <a:p>
            <a:pPr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pl-PL" dirty="0" smtClean="0"/>
              <a:t>Mapa </a:t>
            </a:r>
            <a:r>
              <a:rPr lang="pl-PL" dirty="0"/>
              <a:t>Drzew Przyulicznych Nowego Jorku: </a:t>
            </a:r>
            <a:r>
              <a:rPr lang="pl-PL" b="1" dirty="0"/>
              <a:t>New York City Street </a:t>
            </a:r>
            <a:r>
              <a:rPr lang="pl-PL" b="1" dirty="0" err="1"/>
              <a:t>Tree</a:t>
            </a:r>
            <a:r>
              <a:rPr lang="pl-PL" b="1" dirty="0"/>
              <a:t> Map</a:t>
            </a:r>
          </a:p>
          <a:p>
            <a:pPr>
              <a:spcBef>
                <a:spcPts val="0"/>
              </a:spcBef>
              <a:buFont typeface="Wingdings" panose="05000000000000000000" pitchFamily="2" charset="2"/>
              <a:buChar char="ü"/>
            </a:pPr>
            <a:endParaRPr lang="pl-PL" dirty="0"/>
          </a:p>
          <a:p>
            <a:pPr fontAlgn="base"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pl-PL" dirty="0" smtClean="0"/>
              <a:t>PARTYCYPACYJNA: tworzona </a:t>
            </a:r>
            <a:r>
              <a:rPr lang="pl-PL" dirty="0"/>
              <a:t>przez </a:t>
            </a:r>
            <a:r>
              <a:rPr lang="pl-PL" dirty="0" smtClean="0"/>
              <a:t>2.000+ wolontariuszy</a:t>
            </a:r>
            <a:endParaRPr lang="pl-PL" dirty="0"/>
          </a:p>
          <a:p>
            <a:pPr fontAlgn="base">
              <a:spcBef>
                <a:spcPts val="0"/>
              </a:spcBef>
              <a:buFont typeface="Wingdings" panose="05000000000000000000" pitchFamily="2" charset="2"/>
              <a:buChar char="ü"/>
            </a:pPr>
            <a:endParaRPr lang="pl-PL" dirty="0"/>
          </a:p>
          <a:p>
            <a:pPr fontAlgn="base"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pl-PL" dirty="0" smtClean="0"/>
              <a:t>Prosta, funkcjonalna </a:t>
            </a:r>
            <a:r>
              <a:rPr lang="pl-PL" dirty="0"/>
              <a:t>i atrakcyjna</a:t>
            </a:r>
          </a:p>
          <a:p>
            <a:pPr fontAlgn="base">
              <a:spcBef>
                <a:spcPts val="0"/>
              </a:spcBef>
              <a:buFont typeface="Wingdings" panose="05000000000000000000" pitchFamily="2" charset="2"/>
              <a:buChar char="ü"/>
            </a:pPr>
            <a:endParaRPr lang="pl-PL" dirty="0"/>
          </a:p>
          <a:p>
            <a:pPr fontAlgn="base"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pl-PL" dirty="0" smtClean="0"/>
              <a:t>Zinwentaryzowano </a:t>
            </a:r>
            <a:r>
              <a:rPr lang="pl-PL" dirty="0"/>
              <a:t>już </a:t>
            </a:r>
            <a:r>
              <a:rPr lang="pl-PL" dirty="0" smtClean="0"/>
              <a:t>ponad 860 </a:t>
            </a:r>
            <a:r>
              <a:rPr lang="pl-PL" dirty="0"/>
              <a:t>tysięcy drzew </a:t>
            </a:r>
            <a:r>
              <a:rPr lang="pl-PL" dirty="0" smtClean="0"/>
              <a:t>przy ulicach Nowego </a:t>
            </a:r>
            <a:r>
              <a:rPr lang="pl-PL" dirty="0"/>
              <a:t>Jorku</a:t>
            </a:r>
          </a:p>
          <a:p>
            <a:pPr fontAlgn="base">
              <a:spcBef>
                <a:spcPts val="0"/>
              </a:spcBef>
              <a:buFont typeface="Wingdings" panose="05000000000000000000" pitchFamily="2" charset="2"/>
              <a:buChar char="ü"/>
            </a:pPr>
            <a:endParaRPr lang="pl-PL" dirty="0"/>
          </a:p>
          <a:p>
            <a:pPr fontAlgn="base"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pl-PL" dirty="0"/>
              <a:t>Pozwala odnotowywać na bieżąco </a:t>
            </a:r>
            <a:r>
              <a:rPr lang="pl-PL" dirty="0" smtClean="0"/>
              <a:t>prace i stan zdrowotny każdego drzewa</a:t>
            </a:r>
          </a:p>
          <a:p>
            <a:pPr fontAlgn="base">
              <a:spcBef>
                <a:spcPts val="0"/>
              </a:spcBef>
              <a:buFont typeface="Wingdings" panose="05000000000000000000" pitchFamily="2" charset="2"/>
              <a:buChar char="ü"/>
            </a:pPr>
            <a:endParaRPr lang="pl-PL" dirty="0" smtClean="0"/>
          </a:p>
          <a:p>
            <a:pPr fontAlgn="base"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pl-PL" dirty="0" smtClean="0"/>
              <a:t>Wycenia usługi ekosystemów świadczone przez drzewa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225894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53156A8-AA10-2551-26F9-864B460DCC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8145" y="0"/>
            <a:ext cx="8132619" cy="1325563"/>
          </a:xfrm>
        </p:spPr>
        <p:txBody>
          <a:bodyPr>
            <a:normAutofit/>
          </a:bodyPr>
          <a:lstStyle/>
          <a:p>
            <a:r>
              <a:rPr lang="pl-PL" sz="3600" dirty="0" smtClean="0">
                <a:solidFill>
                  <a:schemeClr val="accent1"/>
                </a:solidFill>
              </a:rPr>
              <a:t>Jak powstają dane w MDŁ?</a:t>
            </a:r>
            <a:endParaRPr lang="pl-PL" sz="3600" dirty="0">
              <a:solidFill>
                <a:schemeClr val="accent1"/>
              </a:solidFill>
            </a:endParaRPr>
          </a:p>
        </p:txBody>
      </p:sp>
      <p:sp>
        <p:nvSpPr>
          <p:cNvPr id="15" name="Symbol zastępczy zawartości 14"/>
          <p:cNvSpPr>
            <a:spLocks noGrp="1"/>
          </p:cNvSpPr>
          <p:nvPr>
            <p:ph idx="1"/>
          </p:nvPr>
        </p:nvSpPr>
        <p:spPr>
          <a:xfrm>
            <a:off x="193965" y="1325563"/>
            <a:ext cx="8686799" cy="5483856"/>
          </a:xfrm>
        </p:spPr>
        <p:txBody>
          <a:bodyPr>
            <a:noAutofit/>
          </a:bodyPr>
          <a:lstStyle/>
          <a:p>
            <a:pPr lvl="0"/>
            <a:r>
              <a:rPr lang="pl-PL" sz="2000" dirty="0" smtClean="0"/>
              <a:t>W </a:t>
            </a:r>
            <a:r>
              <a:rPr lang="pl-PL" sz="2000" b="1" dirty="0" smtClean="0"/>
              <a:t>ankiecie</a:t>
            </a:r>
            <a:r>
              <a:rPr lang="pl-PL" sz="2000" dirty="0" smtClean="0"/>
              <a:t> </a:t>
            </a:r>
            <a:r>
              <a:rPr lang="pl-PL" sz="2000" b="1" dirty="0" smtClean="0"/>
              <a:t>inwentaryzacyjnej</a:t>
            </a:r>
            <a:r>
              <a:rPr lang="pl-PL" sz="2000" dirty="0" smtClean="0"/>
              <a:t> zbieramy informacje na temat: gatunku, wymiarów, lokalizacji, stanu drzewa (opcjonalnie – historii drzewa),</a:t>
            </a:r>
          </a:p>
          <a:p>
            <a:pPr lvl="0"/>
            <a:r>
              <a:rPr lang="pl-PL" sz="2000" dirty="0" smtClean="0"/>
              <a:t>Ankieta z linku na stronie </a:t>
            </a:r>
            <a:r>
              <a:rPr lang="pl-PL" sz="2000" b="1" dirty="0" err="1" smtClean="0"/>
              <a:t>mapadrzewlodzi.pl</a:t>
            </a:r>
            <a:r>
              <a:rPr lang="pl-PL" sz="2000" dirty="0" smtClean="0"/>
              <a:t>. uruchamiana </a:t>
            </a:r>
            <a:r>
              <a:rPr lang="pl-PL" sz="2000" dirty="0" smtClean="0"/>
              <a:t>jest w </a:t>
            </a:r>
            <a:r>
              <a:rPr lang="pl-PL" sz="2000" dirty="0" smtClean="0"/>
              <a:t>smartfonie z dostępem do Internetu (anonimowo lub po zarejestrowaniu),</a:t>
            </a:r>
          </a:p>
          <a:p>
            <a:pPr lvl="0"/>
            <a:r>
              <a:rPr lang="pl-PL" sz="2000" dirty="0" smtClean="0"/>
              <a:t>Każde z d</a:t>
            </a:r>
            <a:r>
              <a:rPr lang="pl-PL" sz="2000" dirty="0" smtClean="0"/>
              <a:t>rzew posiada </a:t>
            </a:r>
            <a:r>
              <a:rPr lang="pl-PL" sz="2000" b="1" dirty="0" smtClean="0"/>
              <a:t>unikalny numer</a:t>
            </a:r>
            <a:r>
              <a:rPr lang="pl-PL" sz="2000" dirty="0" smtClean="0"/>
              <a:t> – ID, służący do identyfikacji i wyszukiwania na mapie,</a:t>
            </a:r>
          </a:p>
          <a:p>
            <a:pPr lvl="0"/>
            <a:r>
              <a:rPr lang="pl-PL" sz="2000" dirty="0" smtClean="0"/>
              <a:t>Zebrane informacje o drzewie są prezentowane w formie indywidualnej </a:t>
            </a:r>
            <a:r>
              <a:rPr lang="pl-PL" sz="2000" b="1" dirty="0" smtClean="0"/>
              <a:t>metryczki</a:t>
            </a:r>
            <a:r>
              <a:rPr lang="pl-PL" sz="2000" dirty="0" smtClean="0"/>
              <a:t>,</a:t>
            </a:r>
          </a:p>
          <a:p>
            <a:r>
              <a:rPr lang="pl-PL" sz="2000" b="1" dirty="0" smtClean="0"/>
              <a:t>Stan drzewa</a:t>
            </a:r>
            <a:r>
              <a:rPr lang="pl-PL" sz="2000" dirty="0" smtClean="0"/>
              <a:t> (dobry – średni – zły) wyliczany jest automatycznie na podstawie odpowiedzi w ankiecie,</a:t>
            </a:r>
          </a:p>
          <a:p>
            <a:pPr lvl="0"/>
            <a:r>
              <a:rPr lang="pl-PL" sz="2000" dirty="0" smtClean="0"/>
              <a:t>MDŁ powstała z wykorzystaniem platformy </a:t>
            </a:r>
            <a:r>
              <a:rPr lang="pl-PL" sz="2000" b="1" dirty="0" err="1" smtClean="0"/>
              <a:t>ArcGIS</a:t>
            </a:r>
            <a:r>
              <a:rPr lang="pl-PL" sz="2000" b="1" dirty="0" smtClean="0"/>
              <a:t> </a:t>
            </a:r>
            <a:r>
              <a:rPr lang="pl-PL" sz="2000" b="1" dirty="0" smtClean="0"/>
              <a:t>Online</a:t>
            </a:r>
            <a:r>
              <a:rPr lang="pl-PL" sz="2000" dirty="0" smtClean="0"/>
              <a:t> - firmy </a:t>
            </a:r>
            <a:r>
              <a:rPr lang="pl-PL" sz="2000" b="1" dirty="0" smtClean="0"/>
              <a:t>ESRI</a:t>
            </a:r>
            <a:r>
              <a:rPr lang="pl-PL" sz="2000" dirty="0" smtClean="0"/>
              <a:t> </a:t>
            </a:r>
            <a:r>
              <a:rPr lang="pl-PL" sz="2000" dirty="0" smtClean="0"/>
              <a:t>służącej </a:t>
            </a:r>
            <a:r>
              <a:rPr lang="pl-PL" sz="2000" dirty="0" smtClean="0"/>
              <a:t>do tworzenia map w Internecie. Wykorzystaliśmy takie narzędzia jak: </a:t>
            </a:r>
            <a:r>
              <a:rPr lang="pl-PL" sz="2000" dirty="0" err="1" smtClean="0"/>
              <a:t>Arcgis</a:t>
            </a:r>
            <a:r>
              <a:rPr lang="pl-PL" sz="2000" dirty="0" smtClean="0"/>
              <a:t> </a:t>
            </a:r>
            <a:r>
              <a:rPr lang="pl-PL" sz="2000" dirty="0" err="1" smtClean="0"/>
              <a:t>Survey</a:t>
            </a:r>
            <a:r>
              <a:rPr lang="pl-PL" sz="2000" dirty="0" smtClean="0"/>
              <a:t>, </a:t>
            </a:r>
            <a:r>
              <a:rPr lang="pl-PL" sz="2000" dirty="0" err="1" smtClean="0"/>
              <a:t>Arcgis</a:t>
            </a:r>
            <a:r>
              <a:rPr lang="pl-PL" sz="2000" dirty="0" smtClean="0"/>
              <a:t> </a:t>
            </a:r>
            <a:r>
              <a:rPr lang="pl-PL" sz="2000" dirty="0" err="1" smtClean="0"/>
              <a:t>Experience</a:t>
            </a:r>
            <a:r>
              <a:rPr lang="pl-PL" sz="2000" dirty="0" smtClean="0"/>
              <a:t> Builder, </a:t>
            </a:r>
            <a:r>
              <a:rPr lang="pl-PL" sz="2000" dirty="0" err="1" smtClean="0"/>
              <a:t>Arcgis</a:t>
            </a:r>
            <a:r>
              <a:rPr lang="pl-PL" sz="2000" dirty="0" smtClean="0"/>
              <a:t> </a:t>
            </a:r>
            <a:r>
              <a:rPr lang="pl-PL" sz="2000" dirty="0" err="1" smtClean="0"/>
              <a:t>StoryMaps</a:t>
            </a:r>
            <a:r>
              <a:rPr lang="pl-PL" sz="2000" dirty="0" smtClean="0"/>
              <a:t>,</a:t>
            </a: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5900" y="0"/>
            <a:ext cx="30861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5894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53156A8-AA10-2551-26F9-864B460DCC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8145" y="0"/>
            <a:ext cx="10605655" cy="1325563"/>
          </a:xfrm>
        </p:spPr>
        <p:txBody>
          <a:bodyPr>
            <a:normAutofit/>
          </a:bodyPr>
          <a:lstStyle/>
          <a:p>
            <a:r>
              <a:rPr lang="pl-PL" sz="3600" dirty="0" smtClean="0">
                <a:solidFill>
                  <a:schemeClr val="accent1"/>
                </a:solidFill>
              </a:rPr>
              <a:t>Drzewo trafia do poczekalni MDŁ</a:t>
            </a:r>
            <a:endParaRPr lang="pl-PL" sz="3600" dirty="0">
              <a:solidFill>
                <a:schemeClr val="accent1"/>
              </a:solidFill>
            </a:endParaRPr>
          </a:p>
        </p:txBody>
      </p:sp>
      <p:pic>
        <p:nvPicPr>
          <p:cNvPr id="1027" name="Picture 3" descr="C:\Users\Sziwa\Downloads\mapa zaplecze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322706"/>
            <a:ext cx="12192000" cy="553529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225894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53156A8-AA10-2551-26F9-864B460DCC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8145" y="0"/>
            <a:ext cx="10605655" cy="1325563"/>
          </a:xfrm>
        </p:spPr>
        <p:txBody>
          <a:bodyPr>
            <a:normAutofit/>
          </a:bodyPr>
          <a:lstStyle/>
          <a:p>
            <a:r>
              <a:rPr lang="pl-PL" sz="3600" dirty="0" smtClean="0">
                <a:solidFill>
                  <a:schemeClr val="accent1"/>
                </a:solidFill>
              </a:rPr>
              <a:t>Drzewo po weryfikacji trafia na MDŁ</a:t>
            </a:r>
            <a:endParaRPr lang="pl-PL" sz="3600" dirty="0">
              <a:solidFill>
                <a:schemeClr val="accent1"/>
              </a:solidFill>
            </a:endParaRPr>
          </a:p>
        </p:txBody>
      </p:sp>
      <p:pic>
        <p:nvPicPr>
          <p:cNvPr id="1026" name="Picture 2" descr="C:\Users\Sziwa\Downloads\mapa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376534"/>
            <a:ext cx="12192000" cy="548146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225894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53156A8-AA10-2551-26F9-864B460DCC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8145" y="0"/>
            <a:ext cx="10605655" cy="1325563"/>
          </a:xfrm>
        </p:spPr>
        <p:txBody>
          <a:bodyPr>
            <a:normAutofit/>
          </a:bodyPr>
          <a:lstStyle/>
          <a:p>
            <a:r>
              <a:rPr lang="pl-PL" sz="3600" dirty="0" smtClean="0">
                <a:solidFill>
                  <a:schemeClr val="accent1"/>
                </a:solidFill>
              </a:rPr>
              <a:t>MDŁ – możliwości pracy z danymi</a:t>
            </a:r>
            <a:endParaRPr lang="pl-PL" sz="3600" dirty="0">
              <a:solidFill>
                <a:schemeClr val="accent1"/>
              </a:solidFill>
            </a:endParaRPr>
          </a:p>
        </p:txBody>
      </p:sp>
      <p:sp>
        <p:nvSpPr>
          <p:cNvPr id="15" name="Symbol zastępczy zawartości 14"/>
          <p:cNvSpPr>
            <a:spLocks noGrp="1"/>
          </p:cNvSpPr>
          <p:nvPr>
            <p:ph idx="1"/>
          </p:nvPr>
        </p:nvSpPr>
        <p:spPr>
          <a:xfrm>
            <a:off x="466531" y="3837709"/>
            <a:ext cx="10817997" cy="2768746"/>
          </a:xfrm>
        </p:spPr>
        <p:txBody>
          <a:bodyPr>
            <a:normAutofit lnSpcReduction="10000"/>
          </a:bodyPr>
          <a:lstStyle/>
          <a:p>
            <a:pPr lvl="0">
              <a:buNone/>
            </a:pPr>
            <a:r>
              <a:rPr lang="pl-PL" sz="2000" dirty="0" smtClean="0"/>
              <a:t>	Dzięki oprogramowaniu GIS możliwości opracowywania danych są niemal nieograniczone, np. </a:t>
            </a:r>
          </a:p>
          <a:p>
            <a:pPr lvl="0" indent="574675"/>
            <a:r>
              <a:rPr lang="pl-PL" sz="2000" dirty="0" smtClean="0"/>
              <a:t>wydzielanie drzew w pasach drogowych (z ogólnej puli wszystkich drzew),</a:t>
            </a:r>
          </a:p>
          <a:p>
            <a:pPr lvl="0" indent="574675"/>
            <a:r>
              <a:rPr lang="pl-PL" sz="2000" dirty="0" smtClean="0"/>
              <a:t>agregowanie danych (z uwzględnieniem stanu drzew, gatunku, pomiarów i lokalizacji)</a:t>
            </a:r>
          </a:p>
          <a:p>
            <a:pPr lvl="0" indent="574675"/>
            <a:r>
              <a:rPr lang="pl-PL" sz="2000" dirty="0" smtClean="0"/>
              <a:t>analizowanie drzew na poszczególnych osiedlach, ulicach, itp</a:t>
            </a:r>
            <a:r>
              <a:rPr lang="pl-PL" sz="2000" dirty="0" smtClean="0"/>
              <a:t>.</a:t>
            </a:r>
            <a:endParaRPr lang="pl-PL" sz="2000" dirty="0" smtClean="0"/>
          </a:p>
          <a:p>
            <a:pPr lvl="0">
              <a:buNone/>
            </a:pPr>
            <a:endParaRPr lang="pl-PL" sz="2000" dirty="0" smtClean="0"/>
          </a:p>
          <a:p>
            <a:pPr lvl="0">
              <a:buNone/>
            </a:pPr>
            <a:r>
              <a:rPr lang="pl-PL" sz="2000" dirty="0" smtClean="0"/>
              <a:t>	Jesteśmy otwarci na współpracę: UPP, UMŁ, URK.</a:t>
            </a:r>
          </a:p>
          <a:p>
            <a:pPr lvl="0">
              <a:buNone/>
            </a:pPr>
            <a:endParaRPr lang="pl-PL" sz="2000" dirty="0" smtClean="0"/>
          </a:p>
        </p:txBody>
      </p:sp>
      <p:pic>
        <p:nvPicPr>
          <p:cNvPr id="2050" name="Picture 2" descr="C:\Users\Sziwa\Downloads\mapa dane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1182361"/>
            <a:ext cx="10487891" cy="229205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225894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ytuł 1">
            <a:extLst>
              <a:ext uri="{FF2B5EF4-FFF2-40B4-BE49-F238E27FC236}">
                <a16:creationId xmlns:a16="http://schemas.microsoft.com/office/drawing/2014/main" id="{053156A8-AA10-2551-26F9-864B460DCC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>
            <a:normAutofit/>
          </a:bodyPr>
          <a:lstStyle/>
          <a:p>
            <a:r>
              <a:rPr lang="pl-PL" sz="3600" dirty="0" smtClean="0">
                <a:solidFill>
                  <a:schemeClr val="accent1"/>
                </a:solidFill>
              </a:rPr>
              <a:t>Co wynika z Mapy Drzew Łodzi?</a:t>
            </a:r>
            <a:endParaRPr lang="pl-PL" sz="3600" dirty="0">
              <a:solidFill>
                <a:schemeClr val="accent1"/>
              </a:solidFill>
            </a:endParaRPr>
          </a:p>
        </p:txBody>
      </p:sp>
      <p:sp>
        <p:nvSpPr>
          <p:cNvPr id="7" name="Symbol zastępczy zawartości 6"/>
          <p:cNvSpPr>
            <a:spLocks noGrp="1"/>
          </p:cNvSpPr>
          <p:nvPr>
            <p:ph idx="1"/>
          </p:nvPr>
        </p:nvSpPr>
        <p:spPr>
          <a:xfrm>
            <a:off x="558282" y="1595252"/>
            <a:ext cx="10515600" cy="4777654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pl-PL" b="1" dirty="0" smtClean="0"/>
              <a:t>	PREZENTACJA ZAGREGOWANYCH DANYCH, JAKIE OPRACOWALIŚMY NA PIERWSZĄ ROCZNICĘ MDŁ (13.04.2023):</a:t>
            </a:r>
          </a:p>
          <a:p>
            <a:pPr>
              <a:buNone/>
            </a:pPr>
            <a:endParaRPr lang="pl-PL" b="1" dirty="0" smtClean="0"/>
          </a:p>
          <a:p>
            <a:r>
              <a:rPr lang="pl-PL" dirty="0" smtClean="0"/>
              <a:t>Porównanie stanu drzew przyulicznych i zabetonowanych</a:t>
            </a:r>
          </a:p>
          <a:p>
            <a:r>
              <a:rPr lang="pl-PL" dirty="0" smtClean="0"/>
              <a:t>Porównanie stanu drzew młodych, średnich i dojrzałych</a:t>
            </a:r>
          </a:p>
          <a:p>
            <a:r>
              <a:rPr lang="pl-PL" dirty="0" smtClean="0"/>
              <a:t>Lista drzew o wymiarach pomnikowych, ale niebędących pomnikami przyrody</a:t>
            </a:r>
          </a:p>
          <a:p>
            <a:r>
              <a:rPr lang="pl-PL" dirty="0" smtClean="0"/>
              <a:t>Ranking ulic zinwentaryzowanych w oparciu o wskaźnik </a:t>
            </a:r>
            <a:r>
              <a:rPr lang="pl-PL" dirty="0" err="1" smtClean="0"/>
              <a:t>Hereźniaka</a:t>
            </a:r>
            <a:endParaRPr lang="pl-PL" dirty="0" smtClean="0"/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060179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yw pakietu Office">
  <a:themeElements>
    <a:clrScheme name="MDL">
      <a:dk1>
        <a:srgbClr val="2E2D2C"/>
      </a:dk1>
      <a:lt1>
        <a:srgbClr val="FFFFFF"/>
      </a:lt1>
      <a:dk2>
        <a:srgbClr val="42916A"/>
      </a:dk2>
      <a:lt2>
        <a:srgbClr val="E3EEEA"/>
      </a:lt2>
      <a:accent1>
        <a:srgbClr val="73B959"/>
      </a:accent1>
      <a:accent2>
        <a:srgbClr val="245644"/>
      </a:accent2>
      <a:accent3>
        <a:srgbClr val="BFBFBF"/>
      </a:accent3>
      <a:accent4>
        <a:srgbClr val="E3EEEA"/>
      </a:accent4>
      <a:accent5>
        <a:srgbClr val="42916A"/>
      </a:accent5>
      <a:accent6>
        <a:srgbClr val="7F7F7F"/>
      </a:accent6>
      <a:hlink>
        <a:srgbClr val="245644"/>
      </a:hlink>
      <a:folHlink>
        <a:srgbClr val="2E2D2C"/>
      </a:folHlink>
    </a:clrScheme>
    <a:fontScheme name="Pakiet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Projekt niestandardowy">
  <a:themeElements>
    <a:clrScheme name="MDL">
      <a:dk1>
        <a:srgbClr val="2E2D2C"/>
      </a:dk1>
      <a:lt1>
        <a:srgbClr val="FFFFFF"/>
      </a:lt1>
      <a:dk2>
        <a:srgbClr val="42916A"/>
      </a:dk2>
      <a:lt2>
        <a:srgbClr val="E3EEEA"/>
      </a:lt2>
      <a:accent1>
        <a:srgbClr val="73B959"/>
      </a:accent1>
      <a:accent2>
        <a:srgbClr val="245644"/>
      </a:accent2>
      <a:accent3>
        <a:srgbClr val="BFBFBF"/>
      </a:accent3>
      <a:accent4>
        <a:srgbClr val="E3EEEA"/>
      </a:accent4>
      <a:accent5>
        <a:srgbClr val="42916A"/>
      </a:accent5>
      <a:accent6>
        <a:srgbClr val="7F7F7F"/>
      </a:accent6>
      <a:hlink>
        <a:srgbClr val="245644"/>
      </a:hlink>
      <a:folHlink>
        <a:srgbClr val="2E2D2C"/>
      </a:folHlink>
    </a:clrScheme>
    <a:fontScheme name="Pakiet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4D6F5AED4C437943972F99975872CDD9" ma:contentTypeVersion="16" ma:contentTypeDescription="Utwórz nowy dokument." ma:contentTypeScope="" ma:versionID="4af62ff67ce2ed1907bd0fc0cd472038">
  <xsd:schema xmlns:xsd="http://www.w3.org/2001/XMLSchema" xmlns:xs="http://www.w3.org/2001/XMLSchema" xmlns:p="http://schemas.microsoft.com/office/2006/metadata/properties" xmlns:ns2="c839af96-1e06-4044-b3e3-effcd11f255b" xmlns:ns3="6367f601-8216-48ec-bcf7-4f51c6db2774" targetNamespace="http://schemas.microsoft.com/office/2006/metadata/properties" ma:root="true" ma:fieldsID="5b77e6b3f2b707192a4ede9fe08e64e8" ns2:_="" ns3:_="">
    <xsd:import namespace="c839af96-1e06-4044-b3e3-effcd11f255b"/>
    <xsd:import namespace="6367f601-8216-48ec-bcf7-4f51c6db277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LengthInSecond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839af96-1e06-4044-b3e3-effcd11f255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lcf76f155ced4ddcb4097134ff3c332f" ma:index="19" nillable="true" ma:taxonomy="true" ma:internalName="lcf76f155ced4ddcb4097134ff3c332f" ma:taxonomyFieldName="MediaServiceImageTags" ma:displayName="Tagi obrazów" ma:readOnly="false" ma:fieldId="{5cf76f15-5ced-4ddc-b409-7134ff3c332f}" ma:taxonomyMulti="true" ma:sspId="fbdbc905-bca5-4b03-a683-681be1599eaa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21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22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3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367f601-8216-48ec-bcf7-4f51c6db2774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Udostępnianie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Udostępnione dla — szczegóły" ma:internalName="SharedWithDetails" ma:readOnly="true">
      <xsd:simpleType>
        <xsd:restriction base="dms:Note">
          <xsd:maxLength value="255"/>
        </xsd:restriction>
      </xsd:simpleType>
    </xsd:element>
    <xsd:element name="TaxCatchAll" ma:index="20" nillable="true" ma:displayName="Taxonomy Catch All Column" ma:hidden="true" ma:list="{65b21083-4700-4bab-8683-12907703e4ed}" ma:internalName="TaxCatchAll" ma:showField="CatchAllData" ma:web="6367f601-8216-48ec-bcf7-4f51c6db277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zawartości"/>
        <xsd:element ref="dc:title" minOccurs="0" maxOccurs="1" ma:index="4" ma:displayName="Tytuł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c839af96-1e06-4044-b3e3-effcd11f255b">
      <Terms xmlns="http://schemas.microsoft.com/office/infopath/2007/PartnerControls"/>
    </lcf76f155ced4ddcb4097134ff3c332f>
    <TaxCatchAll xmlns="6367f601-8216-48ec-bcf7-4f51c6db2774" xsi:nil="true"/>
  </documentManagement>
</p:properties>
</file>

<file path=customXml/itemProps1.xml><?xml version="1.0" encoding="utf-8"?>
<ds:datastoreItem xmlns:ds="http://schemas.openxmlformats.org/officeDocument/2006/customXml" ds:itemID="{60AE5621-A65E-40A9-96EA-A5EF49C9C184}"/>
</file>

<file path=customXml/itemProps2.xml><?xml version="1.0" encoding="utf-8"?>
<ds:datastoreItem xmlns:ds="http://schemas.openxmlformats.org/officeDocument/2006/customXml" ds:itemID="{C0873ABE-E911-4213-A190-328794126664}"/>
</file>

<file path=customXml/itemProps3.xml><?xml version="1.0" encoding="utf-8"?>
<ds:datastoreItem xmlns:ds="http://schemas.openxmlformats.org/officeDocument/2006/customXml" ds:itemID="{F99CB555-DF29-4F82-90B7-8B4B0C896B1C}"/>
</file>

<file path=docProps/app.xml><?xml version="1.0" encoding="utf-8"?>
<Properties xmlns="http://schemas.openxmlformats.org/officeDocument/2006/extended-properties" xmlns:vt="http://schemas.openxmlformats.org/officeDocument/2006/docPropsVTypes">
  <TotalTime>4633</TotalTime>
  <Words>1142</Words>
  <Application>Microsoft Office PowerPoint</Application>
  <PresentationFormat>Panoramiczny</PresentationFormat>
  <Paragraphs>139</Paragraphs>
  <Slides>19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4</vt:i4>
      </vt:variant>
      <vt:variant>
        <vt:lpstr>Motyw</vt:lpstr>
      </vt:variant>
      <vt:variant>
        <vt:i4>2</vt:i4>
      </vt:variant>
      <vt:variant>
        <vt:lpstr>Tytuły slajdów</vt:lpstr>
      </vt:variant>
      <vt:variant>
        <vt:i4>19</vt:i4>
      </vt:variant>
    </vt:vector>
  </HeadingPairs>
  <TitlesOfParts>
    <vt:vector size="25" baseType="lpstr">
      <vt:lpstr>Arial</vt:lpstr>
      <vt:lpstr>Calibri</vt:lpstr>
      <vt:lpstr>Montserrat</vt:lpstr>
      <vt:lpstr>Wingdings</vt:lpstr>
      <vt:lpstr>Motyw pakietu Office</vt:lpstr>
      <vt:lpstr>Projekt niestandardowy</vt:lpstr>
      <vt:lpstr> Mapa Drzew Łodzi jako usługa społeczna  Od wolontariatu w inwentaryzacji  do unikalnego zbioru danych na temat drzew </vt:lpstr>
      <vt:lpstr>Plan prezentacji</vt:lpstr>
      <vt:lpstr>MDŁ – od wolontariatu do unikalnych danych</vt:lpstr>
      <vt:lpstr>Inspiracja – NYC Street Tree Map  https://tree-map.nycgovparks.org/ </vt:lpstr>
      <vt:lpstr>Jak powstają dane w MDŁ?</vt:lpstr>
      <vt:lpstr>Drzewo trafia do poczekalni MDŁ</vt:lpstr>
      <vt:lpstr>Drzewo po weryfikacji trafia na MDŁ</vt:lpstr>
      <vt:lpstr>MDŁ – możliwości pracy z danymi</vt:lpstr>
      <vt:lpstr>Co wynika z Mapy Drzew Łodzi?</vt:lpstr>
      <vt:lpstr>Jakie wnioski z danych wynikają?</vt:lpstr>
      <vt:lpstr>Jakie wnioski z danych wynikają?</vt:lpstr>
      <vt:lpstr>Jakie wnioski z danych wynikają?</vt:lpstr>
      <vt:lpstr>Co wynika z Mapy Drzew Łodzi? </vt:lpstr>
      <vt:lpstr>Jakie wnioski z danych wynikają?</vt:lpstr>
      <vt:lpstr>Co wynika z Mapy Drzew Łodzi  w krótkiej i długiej perspektywie?</vt:lpstr>
      <vt:lpstr>    Mapa Drzew Łodzi – edukacja i rozwój</vt:lpstr>
      <vt:lpstr>Mapa Drzew Łodzi – plan rozwoju</vt:lpstr>
      <vt:lpstr>MDŁ – Internetową Mapą Roku 2021 / 2022</vt:lpstr>
      <vt:lpstr>Prezentacja programu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Justyna Zajączkowska</dc:creator>
  <cp:lastModifiedBy>Szymon</cp:lastModifiedBy>
  <cp:revision>114</cp:revision>
  <dcterms:created xsi:type="dcterms:W3CDTF">2022-11-06T05:17:37Z</dcterms:created>
  <dcterms:modified xsi:type="dcterms:W3CDTF">2023-06-11T19:19:53Z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0x0101004D6F5AED4C437943972F99975872CDD9</vt:lpwstr>
  </property>
</Properties>
</file>